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 id="277" r:id="rId12"/>
    <p:sldId id="282" r:id="rId13"/>
    <p:sldId id="278" r:id="rId14"/>
    <p:sldId id="267" r:id="rId15"/>
    <p:sldId id="268" r:id="rId16"/>
    <p:sldId id="269" r:id="rId17"/>
    <p:sldId id="270" r:id="rId18"/>
    <p:sldId id="280" r:id="rId19"/>
    <p:sldId id="279" r:id="rId20"/>
    <p:sldId id="271" r:id="rId21"/>
    <p:sldId id="272" r:id="rId22"/>
    <p:sldId id="274" r:id="rId23"/>
    <p:sldId id="273" r:id="rId24"/>
    <p:sldId id="275" r:id="rId25"/>
    <p:sldId id="276"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3" autoAdjust="0"/>
    <p:restoredTop sz="94660"/>
  </p:normalViewPr>
  <p:slideViewPr>
    <p:cSldViewPr snapToGrid="0">
      <p:cViewPr varScale="1">
        <p:scale>
          <a:sx n="85" d="100"/>
          <a:sy n="85" d="100"/>
        </p:scale>
        <p:origin x="62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C1DF15-D033-46BD-8E2C-16734B340301}" type="doc">
      <dgm:prSet loTypeId="urn:microsoft.com/office/officeart/2005/8/layout/vProcess5" loCatId="process" qsTypeId="urn:microsoft.com/office/officeart/2005/8/quickstyle/simple2" qsCatId="simple" csTypeId="urn:microsoft.com/office/officeart/2005/8/colors/colorful2" csCatId="colorful" phldr="1"/>
      <dgm:spPr/>
    </dgm:pt>
    <dgm:pt modelId="{AA400008-F0AF-4FA1-A899-4479E11DD1A7}">
      <dgm:prSet phldrT="[Text]" custT="1"/>
      <dgm:spPr/>
      <dgm:t>
        <a:bodyPr/>
        <a:lstStyle/>
        <a:p>
          <a:pPr marL="0" lvl="0" indent="0" defTabSz="711200">
            <a:spcBef>
              <a:spcPct val="0"/>
            </a:spcBef>
            <a:spcAft>
              <a:spcPct val="35000"/>
            </a:spcAft>
            <a:buNone/>
          </a:pPr>
          <a:r>
            <a:rPr lang="en-US" sz="3200" b="0" kern="1200" cap="none" spc="0" dirty="0" err="1">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Lemmaitization</a:t>
          </a:r>
          <a:endParaRPr lang="en-US" sz="3200" b="0" kern="1200" cap="none" spc="0" dirty="0">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dgm:t>
    </dgm:pt>
    <dgm:pt modelId="{E4580F9B-856F-4C3F-B4C3-2F2129374237}" type="parTrans" cxnId="{FB207E46-B614-465E-A426-382764B27775}">
      <dgm:prSet/>
      <dgm:spPr/>
      <dgm:t>
        <a:bodyPr/>
        <a:lstStyle/>
        <a:p>
          <a:endParaRPr lang="en-US" b="0" cap="none" spc="0">
            <a:effectLst>
              <a:outerShdw blurRad="38100" dist="19050" dir="2700000" algn="tl" rotWithShape="0">
                <a:schemeClr val="dk1">
                  <a:alpha val="40000"/>
                </a:schemeClr>
              </a:outerShdw>
            </a:effectLst>
          </a:endParaRPr>
        </a:p>
      </dgm:t>
    </dgm:pt>
    <dgm:pt modelId="{2E9E8524-929B-45B1-8369-BE0F24C695EE}" type="sibTrans" cxnId="{FB207E46-B614-465E-A426-382764B27775}">
      <dgm:prSet/>
      <dgm:spPr/>
      <dgm:t>
        <a:bodyPr/>
        <a:lstStyle/>
        <a:p>
          <a:endParaRPr lang="en-US" b="0" cap="none" spc="0">
            <a:effectLst>
              <a:outerShdw blurRad="38100" dist="19050" dir="2700000" algn="tl" rotWithShape="0">
                <a:schemeClr val="dk1">
                  <a:alpha val="40000"/>
                </a:schemeClr>
              </a:outerShdw>
            </a:effectLst>
          </a:endParaRPr>
        </a:p>
      </dgm:t>
    </dgm:pt>
    <dgm:pt modelId="{51E10EE4-BA73-48C0-BDF5-4B06A5911C89}">
      <dgm:prSet phldrT="[Text]" custT="1"/>
      <dgm:spPr/>
      <dgm:t>
        <a:bodyPr/>
        <a:lstStyle/>
        <a:p>
          <a:r>
            <a:rPr lang="en-US" sz="3200" b="0" cap="none" spc="0" dirty="0">
              <a:effectLst>
                <a:outerShdw blurRad="38100" dist="19050" dir="2700000" algn="tl" rotWithShape="0">
                  <a:schemeClr val="dk1">
                    <a:alpha val="40000"/>
                  </a:schemeClr>
                </a:outerShdw>
              </a:effectLst>
            </a:rPr>
            <a:t>Cleaned Text</a:t>
          </a:r>
        </a:p>
      </dgm:t>
    </dgm:pt>
    <dgm:pt modelId="{3C9A11DA-6E62-4A74-A705-6AB87974B977}" type="parTrans" cxnId="{24F4A8B9-6CA2-44E0-878D-2D47CFC10580}">
      <dgm:prSet/>
      <dgm:spPr/>
      <dgm:t>
        <a:bodyPr/>
        <a:lstStyle/>
        <a:p>
          <a:endParaRPr lang="en-US" b="0" cap="none" spc="0">
            <a:effectLst>
              <a:outerShdw blurRad="38100" dist="19050" dir="2700000" algn="tl" rotWithShape="0">
                <a:schemeClr val="dk1">
                  <a:alpha val="40000"/>
                </a:schemeClr>
              </a:outerShdw>
            </a:effectLst>
          </a:endParaRPr>
        </a:p>
      </dgm:t>
    </dgm:pt>
    <dgm:pt modelId="{D02AB226-434E-472A-9F32-0E28187B93D4}" type="sibTrans" cxnId="{24F4A8B9-6CA2-44E0-878D-2D47CFC10580}">
      <dgm:prSet/>
      <dgm:spPr/>
      <dgm:t>
        <a:bodyPr/>
        <a:lstStyle/>
        <a:p>
          <a:endParaRPr lang="en-US" b="0" cap="none" spc="0">
            <a:effectLst>
              <a:outerShdw blurRad="38100" dist="19050" dir="2700000" algn="tl" rotWithShape="0">
                <a:schemeClr val="dk1">
                  <a:alpha val="40000"/>
                </a:schemeClr>
              </a:outerShdw>
            </a:effectLst>
          </a:endParaRPr>
        </a:p>
      </dgm:t>
    </dgm:pt>
    <dgm:pt modelId="{87928458-F267-4688-9741-EBAEDCC0B74F}">
      <dgm:prSet custT="1"/>
      <dgm:spPr/>
      <dgm:t>
        <a:bodyPr/>
        <a:lstStyle/>
        <a:p>
          <a:pPr marL="0" lvl="0" indent="0" defTabSz="711200">
            <a:spcBef>
              <a:spcPct val="0"/>
            </a:spcBef>
            <a:spcAft>
              <a:spcPct val="35000"/>
            </a:spcAft>
            <a:buNone/>
          </a:pPr>
          <a:r>
            <a:rPr lang="en-US" sz="3200" b="0" kern="1200" cap="none" spc="0" dirty="0">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Removing StopWords</a:t>
          </a:r>
        </a:p>
      </dgm:t>
    </dgm:pt>
    <dgm:pt modelId="{75B37365-BE92-4235-990A-402709F1B0B4}" type="parTrans" cxnId="{AC9E250A-D500-42E5-B694-61C7440BEA9C}">
      <dgm:prSet/>
      <dgm:spPr/>
      <dgm:t>
        <a:bodyPr/>
        <a:lstStyle/>
        <a:p>
          <a:endParaRPr lang="en-US" b="0" cap="none" spc="0">
            <a:effectLst>
              <a:outerShdw blurRad="38100" dist="19050" dir="2700000" algn="tl" rotWithShape="0">
                <a:schemeClr val="dk1">
                  <a:alpha val="40000"/>
                </a:schemeClr>
              </a:outerShdw>
            </a:effectLst>
          </a:endParaRPr>
        </a:p>
      </dgm:t>
    </dgm:pt>
    <dgm:pt modelId="{AE00458B-5B1F-4268-9853-47D7E56B2F41}" type="sibTrans" cxnId="{AC9E250A-D500-42E5-B694-61C7440BEA9C}">
      <dgm:prSet/>
      <dgm:spPr/>
      <dgm:t>
        <a:bodyPr/>
        <a:lstStyle/>
        <a:p>
          <a:endParaRPr lang="en-US" b="0" cap="none" spc="0">
            <a:effectLst>
              <a:outerShdw blurRad="38100" dist="19050" dir="2700000" algn="tl" rotWithShape="0">
                <a:schemeClr val="dk1">
                  <a:alpha val="40000"/>
                </a:schemeClr>
              </a:outerShdw>
            </a:effectLst>
          </a:endParaRPr>
        </a:p>
      </dgm:t>
    </dgm:pt>
    <dgm:pt modelId="{D8D78D54-5C7C-4BAD-B6B1-AB52C4C39524}">
      <dgm:prSet phldrT="[Text]" custT="1"/>
      <dgm:spPr/>
      <dgm:t>
        <a:bodyPr/>
        <a:lstStyle/>
        <a:p>
          <a:r>
            <a:rPr lang="en-US" sz="3200" b="0" cap="none" spc="0" dirty="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Cleaning Text</a:t>
          </a:r>
        </a:p>
      </dgm:t>
    </dgm:pt>
    <dgm:pt modelId="{CCBE15A3-9BB1-438D-8746-FEED969E2DAE}" type="sibTrans" cxnId="{CAA4E1AC-9E3A-42D7-819E-30A80C19781A}">
      <dgm:prSet/>
      <dgm:spPr/>
      <dgm:t>
        <a:bodyPr/>
        <a:lstStyle/>
        <a:p>
          <a:endParaRPr lang="en-US" b="0" cap="none" spc="0">
            <a:effectLst>
              <a:outerShdw blurRad="38100" dist="19050" dir="2700000" algn="tl" rotWithShape="0">
                <a:schemeClr val="dk1">
                  <a:alpha val="40000"/>
                </a:schemeClr>
              </a:outerShdw>
            </a:effectLst>
          </a:endParaRPr>
        </a:p>
      </dgm:t>
    </dgm:pt>
    <dgm:pt modelId="{40A4BDC6-E8F5-4451-9CB4-4953B5F0F912}" type="parTrans" cxnId="{CAA4E1AC-9E3A-42D7-819E-30A80C19781A}">
      <dgm:prSet/>
      <dgm:spPr/>
      <dgm:t>
        <a:bodyPr/>
        <a:lstStyle/>
        <a:p>
          <a:endParaRPr lang="en-US" b="0" cap="none" spc="0">
            <a:effectLst>
              <a:outerShdw blurRad="38100" dist="19050" dir="2700000" algn="tl" rotWithShape="0">
                <a:schemeClr val="dk1">
                  <a:alpha val="40000"/>
                </a:schemeClr>
              </a:outerShdw>
            </a:effectLst>
          </a:endParaRPr>
        </a:p>
      </dgm:t>
    </dgm:pt>
    <dgm:pt modelId="{86269C14-EBD0-4FBB-9C03-2FAD6E1E2544}" type="pres">
      <dgm:prSet presAssocID="{E0C1DF15-D033-46BD-8E2C-16734B340301}" presName="outerComposite" presStyleCnt="0">
        <dgm:presLayoutVars>
          <dgm:chMax val="5"/>
          <dgm:dir/>
          <dgm:resizeHandles val="exact"/>
        </dgm:presLayoutVars>
      </dgm:prSet>
      <dgm:spPr/>
    </dgm:pt>
    <dgm:pt modelId="{A9D29E01-8986-4550-9F0F-C69B0A054E20}" type="pres">
      <dgm:prSet presAssocID="{E0C1DF15-D033-46BD-8E2C-16734B340301}" presName="dummyMaxCanvas" presStyleCnt="0">
        <dgm:presLayoutVars/>
      </dgm:prSet>
      <dgm:spPr/>
    </dgm:pt>
    <dgm:pt modelId="{2CE0FD1F-7B2D-4C47-A5F5-AA3A410847D9}" type="pres">
      <dgm:prSet presAssocID="{E0C1DF15-D033-46BD-8E2C-16734B340301}" presName="FourNodes_1" presStyleLbl="node1" presStyleIdx="0" presStyleCnt="4">
        <dgm:presLayoutVars>
          <dgm:bulletEnabled val="1"/>
        </dgm:presLayoutVars>
      </dgm:prSet>
      <dgm:spPr/>
    </dgm:pt>
    <dgm:pt modelId="{1961ECB2-EADD-4F2C-AEA7-04AFEADC988B}" type="pres">
      <dgm:prSet presAssocID="{E0C1DF15-D033-46BD-8E2C-16734B340301}" presName="FourNodes_2" presStyleLbl="node1" presStyleIdx="1" presStyleCnt="4">
        <dgm:presLayoutVars>
          <dgm:bulletEnabled val="1"/>
        </dgm:presLayoutVars>
      </dgm:prSet>
      <dgm:spPr/>
    </dgm:pt>
    <dgm:pt modelId="{C2E3AA5C-F1D9-411D-8444-E322D9BE6CA8}" type="pres">
      <dgm:prSet presAssocID="{E0C1DF15-D033-46BD-8E2C-16734B340301}" presName="FourNodes_3" presStyleLbl="node1" presStyleIdx="2" presStyleCnt="4">
        <dgm:presLayoutVars>
          <dgm:bulletEnabled val="1"/>
        </dgm:presLayoutVars>
      </dgm:prSet>
      <dgm:spPr/>
    </dgm:pt>
    <dgm:pt modelId="{902D2643-293E-47BB-912D-FC58AF50F9C4}" type="pres">
      <dgm:prSet presAssocID="{E0C1DF15-D033-46BD-8E2C-16734B340301}" presName="FourNodes_4" presStyleLbl="node1" presStyleIdx="3" presStyleCnt="4">
        <dgm:presLayoutVars>
          <dgm:bulletEnabled val="1"/>
        </dgm:presLayoutVars>
      </dgm:prSet>
      <dgm:spPr/>
    </dgm:pt>
    <dgm:pt modelId="{D4EAE758-D23B-46BF-A7B3-54AD68A15129}" type="pres">
      <dgm:prSet presAssocID="{E0C1DF15-D033-46BD-8E2C-16734B340301}" presName="FourConn_1-2" presStyleLbl="fgAccFollowNode1" presStyleIdx="0" presStyleCnt="3">
        <dgm:presLayoutVars>
          <dgm:bulletEnabled val="1"/>
        </dgm:presLayoutVars>
      </dgm:prSet>
      <dgm:spPr/>
    </dgm:pt>
    <dgm:pt modelId="{C4E1F606-2273-43BE-8DDC-99476702A0AB}" type="pres">
      <dgm:prSet presAssocID="{E0C1DF15-D033-46BD-8E2C-16734B340301}" presName="FourConn_2-3" presStyleLbl="fgAccFollowNode1" presStyleIdx="1" presStyleCnt="3">
        <dgm:presLayoutVars>
          <dgm:bulletEnabled val="1"/>
        </dgm:presLayoutVars>
      </dgm:prSet>
      <dgm:spPr/>
    </dgm:pt>
    <dgm:pt modelId="{51705AE8-6833-419C-AD2D-2CC87B4A5A49}" type="pres">
      <dgm:prSet presAssocID="{E0C1DF15-D033-46BD-8E2C-16734B340301}" presName="FourConn_3-4" presStyleLbl="fgAccFollowNode1" presStyleIdx="2" presStyleCnt="3">
        <dgm:presLayoutVars>
          <dgm:bulletEnabled val="1"/>
        </dgm:presLayoutVars>
      </dgm:prSet>
      <dgm:spPr/>
    </dgm:pt>
    <dgm:pt modelId="{9C52D5FF-9530-4A8E-BF09-6383C426D4D1}" type="pres">
      <dgm:prSet presAssocID="{E0C1DF15-D033-46BD-8E2C-16734B340301}" presName="FourNodes_1_text" presStyleLbl="node1" presStyleIdx="3" presStyleCnt="4">
        <dgm:presLayoutVars>
          <dgm:bulletEnabled val="1"/>
        </dgm:presLayoutVars>
      </dgm:prSet>
      <dgm:spPr/>
    </dgm:pt>
    <dgm:pt modelId="{2E2B5553-1A48-48FF-97DD-F69F0099CE3E}" type="pres">
      <dgm:prSet presAssocID="{E0C1DF15-D033-46BD-8E2C-16734B340301}" presName="FourNodes_2_text" presStyleLbl="node1" presStyleIdx="3" presStyleCnt="4">
        <dgm:presLayoutVars>
          <dgm:bulletEnabled val="1"/>
        </dgm:presLayoutVars>
      </dgm:prSet>
      <dgm:spPr/>
    </dgm:pt>
    <dgm:pt modelId="{0F46C166-12EA-46C5-827A-3C7D0E0F3037}" type="pres">
      <dgm:prSet presAssocID="{E0C1DF15-D033-46BD-8E2C-16734B340301}" presName="FourNodes_3_text" presStyleLbl="node1" presStyleIdx="3" presStyleCnt="4">
        <dgm:presLayoutVars>
          <dgm:bulletEnabled val="1"/>
        </dgm:presLayoutVars>
      </dgm:prSet>
      <dgm:spPr/>
    </dgm:pt>
    <dgm:pt modelId="{5D25B574-0169-4206-8CEB-57EBAF7D53B2}" type="pres">
      <dgm:prSet presAssocID="{E0C1DF15-D033-46BD-8E2C-16734B340301}" presName="FourNodes_4_text" presStyleLbl="node1" presStyleIdx="3" presStyleCnt="4">
        <dgm:presLayoutVars>
          <dgm:bulletEnabled val="1"/>
        </dgm:presLayoutVars>
      </dgm:prSet>
      <dgm:spPr/>
    </dgm:pt>
  </dgm:ptLst>
  <dgm:cxnLst>
    <dgm:cxn modelId="{A1631E00-4442-44AF-9B3C-845EDE1C5BE0}" type="presOf" srcId="{AA400008-F0AF-4FA1-A899-4479E11DD1A7}" destId="{0F46C166-12EA-46C5-827A-3C7D0E0F3037}" srcOrd="1" destOrd="0" presId="urn:microsoft.com/office/officeart/2005/8/layout/vProcess5"/>
    <dgm:cxn modelId="{492CB400-5049-4DC4-A669-2353E9358485}" type="presOf" srcId="{AE00458B-5B1F-4268-9853-47D7E56B2F41}" destId="{C4E1F606-2273-43BE-8DDC-99476702A0AB}" srcOrd="0" destOrd="0" presId="urn:microsoft.com/office/officeart/2005/8/layout/vProcess5"/>
    <dgm:cxn modelId="{AC9E250A-D500-42E5-B694-61C7440BEA9C}" srcId="{E0C1DF15-D033-46BD-8E2C-16734B340301}" destId="{87928458-F267-4688-9741-EBAEDCC0B74F}" srcOrd="1" destOrd="0" parTransId="{75B37365-BE92-4235-990A-402709F1B0B4}" sibTransId="{AE00458B-5B1F-4268-9853-47D7E56B2F41}"/>
    <dgm:cxn modelId="{2276C528-DE4A-4C13-8029-3179ACA552A7}" type="presOf" srcId="{D8D78D54-5C7C-4BAD-B6B1-AB52C4C39524}" destId="{2CE0FD1F-7B2D-4C47-A5F5-AA3A410847D9}" srcOrd="0" destOrd="0" presId="urn:microsoft.com/office/officeart/2005/8/layout/vProcess5"/>
    <dgm:cxn modelId="{6FA83B60-91C7-4CF7-89CB-683509E65D87}" type="presOf" srcId="{87928458-F267-4688-9741-EBAEDCC0B74F}" destId="{1961ECB2-EADD-4F2C-AEA7-04AFEADC988B}" srcOrd="0" destOrd="0" presId="urn:microsoft.com/office/officeart/2005/8/layout/vProcess5"/>
    <dgm:cxn modelId="{D26A9363-4547-4D69-BEE1-16E19AE12ACB}" type="presOf" srcId="{E0C1DF15-D033-46BD-8E2C-16734B340301}" destId="{86269C14-EBD0-4FBB-9C03-2FAD6E1E2544}" srcOrd="0" destOrd="0" presId="urn:microsoft.com/office/officeart/2005/8/layout/vProcess5"/>
    <dgm:cxn modelId="{FB207E46-B614-465E-A426-382764B27775}" srcId="{E0C1DF15-D033-46BD-8E2C-16734B340301}" destId="{AA400008-F0AF-4FA1-A899-4479E11DD1A7}" srcOrd="2" destOrd="0" parTransId="{E4580F9B-856F-4C3F-B4C3-2F2129374237}" sibTransId="{2E9E8524-929B-45B1-8369-BE0F24C695EE}"/>
    <dgm:cxn modelId="{EACE9E68-2C78-4D62-BF9A-D68DFD78A055}" type="presOf" srcId="{D8D78D54-5C7C-4BAD-B6B1-AB52C4C39524}" destId="{9C52D5FF-9530-4A8E-BF09-6383C426D4D1}" srcOrd="1" destOrd="0" presId="urn:microsoft.com/office/officeart/2005/8/layout/vProcess5"/>
    <dgm:cxn modelId="{523FEB59-3834-40B8-A78B-31B92024936B}" type="presOf" srcId="{51E10EE4-BA73-48C0-BDF5-4B06A5911C89}" destId="{902D2643-293E-47BB-912D-FC58AF50F9C4}" srcOrd="0" destOrd="0" presId="urn:microsoft.com/office/officeart/2005/8/layout/vProcess5"/>
    <dgm:cxn modelId="{D52D1082-C1D3-4D45-95FB-3B136C95E70A}" type="presOf" srcId="{2E9E8524-929B-45B1-8369-BE0F24C695EE}" destId="{51705AE8-6833-419C-AD2D-2CC87B4A5A49}" srcOrd="0" destOrd="0" presId="urn:microsoft.com/office/officeart/2005/8/layout/vProcess5"/>
    <dgm:cxn modelId="{9DD8538D-E26D-4762-98DA-ECFC44984356}" type="presOf" srcId="{87928458-F267-4688-9741-EBAEDCC0B74F}" destId="{2E2B5553-1A48-48FF-97DD-F69F0099CE3E}" srcOrd="1" destOrd="0" presId="urn:microsoft.com/office/officeart/2005/8/layout/vProcess5"/>
    <dgm:cxn modelId="{1982E1A8-F0B7-4C35-875D-4360690BA6DE}" type="presOf" srcId="{AA400008-F0AF-4FA1-A899-4479E11DD1A7}" destId="{C2E3AA5C-F1D9-411D-8444-E322D9BE6CA8}" srcOrd="0" destOrd="0" presId="urn:microsoft.com/office/officeart/2005/8/layout/vProcess5"/>
    <dgm:cxn modelId="{CAA4E1AC-9E3A-42D7-819E-30A80C19781A}" srcId="{E0C1DF15-D033-46BD-8E2C-16734B340301}" destId="{D8D78D54-5C7C-4BAD-B6B1-AB52C4C39524}" srcOrd="0" destOrd="0" parTransId="{40A4BDC6-E8F5-4451-9CB4-4953B5F0F912}" sibTransId="{CCBE15A3-9BB1-438D-8746-FEED969E2DAE}"/>
    <dgm:cxn modelId="{24F4A8B9-6CA2-44E0-878D-2D47CFC10580}" srcId="{E0C1DF15-D033-46BD-8E2C-16734B340301}" destId="{51E10EE4-BA73-48C0-BDF5-4B06A5911C89}" srcOrd="3" destOrd="0" parTransId="{3C9A11DA-6E62-4A74-A705-6AB87974B977}" sibTransId="{D02AB226-434E-472A-9F32-0E28187B93D4}"/>
    <dgm:cxn modelId="{6F6DB8BE-3BA9-4CB2-8DB8-91A32F68497E}" type="presOf" srcId="{51E10EE4-BA73-48C0-BDF5-4B06A5911C89}" destId="{5D25B574-0169-4206-8CEB-57EBAF7D53B2}" srcOrd="1" destOrd="0" presId="urn:microsoft.com/office/officeart/2005/8/layout/vProcess5"/>
    <dgm:cxn modelId="{49F3BEF6-9AE6-4BA7-A7F7-484A80EBA44D}" type="presOf" srcId="{CCBE15A3-9BB1-438D-8746-FEED969E2DAE}" destId="{D4EAE758-D23B-46BF-A7B3-54AD68A15129}" srcOrd="0" destOrd="0" presId="urn:microsoft.com/office/officeart/2005/8/layout/vProcess5"/>
    <dgm:cxn modelId="{E223978D-F86E-4AC1-ADCF-AA96AE52EE3A}" type="presParOf" srcId="{86269C14-EBD0-4FBB-9C03-2FAD6E1E2544}" destId="{A9D29E01-8986-4550-9F0F-C69B0A054E20}" srcOrd="0" destOrd="0" presId="urn:microsoft.com/office/officeart/2005/8/layout/vProcess5"/>
    <dgm:cxn modelId="{A9A9370D-4AD2-4B65-8BC4-61E56B74440A}" type="presParOf" srcId="{86269C14-EBD0-4FBB-9C03-2FAD6E1E2544}" destId="{2CE0FD1F-7B2D-4C47-A5F5-AA3A410847D9}" srcOrd="1" destOrd="0" presId="urn:microsoft.com/office/officeart/2005/8/layout/vProcess5"/>
    <dgm:cxn modelId="{091FF5BE-BE65-4952-B391-372D2DAB8467}" type="presParOf" srcId="{86269C14-EBD0-4FBB-9C03-2FAD6E1E2544}" destId="{1961ECB2-EADD-4F2C-AEA7-04AFEADC988B}" srcOrd="2" destOrd="0" presId="urn:microsoft.com/office/officeart/2005/8/layout/vProcess5"/>
    <dgm:cxn modelId="{49334AD8-8FF4-436E-9B65-403082CD7898}" type="presParOf" srcId="{86269C14-EBD0-4FBB-9C03-2FAD6E1E2544}" destId="{C2E3AA5C-F1D9-411D-8444-E322D9BE6CA8}" srcOrd="3" destOrd="0" presId="urn:microsoft.com/office/officeart/2005/8/layout/vProcess5"/>
    <dgm:cxn modelId="{41C109B5-432F-49DD-B8B4-75CDAE2AEF16}" type="presParOf" srcId="{86269C14-EBD0-4FBB-9C03-2FAD6E1E2544}" destId="{902D2643-293E-47BB-912D-FC58AF50F9C4}" srcOrd="4" destOrd="0" presId="urn:microsoft.com/office/officeart/2005/8/layout/vProcess5"/>
    <dgm:cxn modelId="{AE78B31A-E57B-4391-A28B-B998ECE68D2D}" type="presParOf" srcId="{86269C14-EBD0-4FBB-9C03-2FAD6E1E2544}" destId="{D4EAE758-D23B-46BF-A7B3-54AD68A15129}" srcOrd="5" destOrd="0" presId="urn:microsoft.com/office/officeart/2005/8/layout/vProcess5"/>
    <dgm:cxn modelId="{4E65005F-B738-4671-BAE7-1CD8F25F344A}" type="presParOf" srcId="{86269C14-EBD0-4FBB-9C03-2FAD6E1E2544}" destId="{C4E1F606-2273-43BE-8DDC-99476702A0AB}" srcOrd="6" destOrd="0" presId="urn:microsoft.com/office/officeart/2005/8/layout/vProcess5"/>
    <dgm:cxn modelId="{904468CE-2CD7-49C0-B473-35C57F604D73}" type="presParOf" srcId="{86269C14-EBD0-4FBB-9C03-2FAD6E1E2544}" destId="{51705AE8-6833-419C-AD2D-2CC87B4A5A49}" srcOrd="7" destOrd="0" presId="urn:microsoft.com/office/officeart/2005/8/layout/vProcess5"/>
    <dgm:cxn modelId="{C1A75ECA-55CB-41D4-AFDF-4F13C0D80BC8}" type="presParOf" srcId="{86269C14-EBD0-4FBB-9C03-2FAD6E1E2544}" destId="{9C52D5FF-9530-4A8E-BF09-6383C426D4D1}" srcOrd="8" destOrd="0" presId="urn:microsoft.com/office/officeart/2005/8/layout/vProcess5"/>
    <dgm:cxn modelId="{8A7B962B-9BEF-471F-A498-71C06BADECA4}" type="presParOf" srcId="{86269C14-EBD0-4FBB-9C03-2FAD6E1E2544}" destId="{2E2B5553-1A48-48FF-97DD-F69F0099CE3E}" srcOrd="9" destOrd="0" presId="urn:microsoft.com/office/officeart/2005/8/layout/vProcess5"/>
    <dgm:cxn modelId="{6189C864-A9D0-46DC-B642-2FA82B6F9651}" type="presParOf" srcId="{86269C14-EBD0-4FBB-9C03-2FAD6E1E2544}" destId="{0F46C166-12EA-46C5-827A-3C7D0E0F3037}" srcOrd="10" destOrd="0" presId="urn:microsoft.com/office/officeart/2005/8/layout/vProcess5"/>
    <dgm:cxn modelId="{BA88B0EC-0DAF-4AFE-972F-C9CCEA9AFF11}" type="presParOf" srcId="{86269C14-EBD0-4FBB-9C03-2FAD6E1E2544}" destId="{5D25B574-0169-4206-8CEB-57EBAF7D53B2}" srcOrd="11" destOrd="0" presId="urn:microsoft.com/office/officeart/2005/8/layout/vProcess5"/>
  </dgm:cxnLst>
  <dgm:bg>
    <a:solidFill>
      <a:schemeClr val="bg1">
        <a:lumMod val="95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E0FD1F-7B2D-4C47-A5F5-AA3A410847D9}">
      <dsp:nvSpPr>
        <dsp:cNvPr id="0" name=""/>
        <dsp:cNvSpPr/>
      </dsp:nvSpPr>
      <dsp:spPr>
        <a:xfrm>
          <a:off x="0" y="0"/>
          <a:ext cx="8412480" cy="95729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kern="1200" cap="none" spc="0" dirty="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Cleaning Text</a:t>
          </a:r>
        </a:p>
      </dsp:txBody>
      <dsp:txXfrm>
        <a:off x="28038" y="28038"/>
        <a:ext cx="7298593" cy="901218"/>
      </dsp:txXfrm>
    </dsp:sp>
    <dsp:sp modelId="{1961ECB2-EADD-4F2C-AEA7-04AFEADC988B}">
      <dsp:nvSpPr>
        <dsp:cNvPr id="0" name=""/>
        <dsp:cNvSpPr/>
      </dsp:nvSpPr>
      <dsp:spPr>
        <a:xfrm>
          <a:off x="704545" y="1131347"/>
          <a:ext cx="8412480" cy="957294"/>
        </a:xfrm>
        <a:prstGeom prst="roundRect">
          <a:avLst>
            <a:gd name="adj" fmla="val 10000"/>
          </a:avLst>
        </a:prstGeom>
        <a:solidFill>
          <a:schemeClr val="accent2">
            <a:hueOff val="-485121"/>
            <a:satOff val="-27976"/>
            <a:lumOff val="287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711200">
            <a:lnSpc>
              <a:spcPct val="90000"/>
            </a:lnSpc>
            <a:spcBef>
              <a:spcPct val="0"/>
            </a:spcBef>
            <a:spcAft>
              <a:spcPct val="35000"/>
            </a:spcAft>
            <a:buNone/>
          </a:pPr>
          <a:r>
            <a:rPr lang="en-US" sz="3200" b="0" kern="1200" cap="none" spc="0" dirty="0">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Removing StopWords</a:t>
          </a:r>
        </a:p>
      </dsp:txBody>
      <dsp:txXfrm>
        <a:off x="732583" y="1159385"/>
        <a:ext cx="7029617" cy="901218"/>
      </dsp:txXfrm>
    </dsp:sp>
    <dsp:sp modelId="{C2E3AA5C-F1D9-411D-8444-E322D9BE6CA8}">
      <dsp:nvSpPr>
        <dsp:cNvPr id="0" name=""/>
        <dsp:cNvSpPr/>
      </dsp:nvSpPr>
      <dsp:spPr>
        <a:xfrm>
          <a:off x="1398574" y="2262695"/>
          <a:ext cx="8412480" cy="957294"/>
        </a:xfrm>
        <a:prstGeom prst="roundRect">
          <a:avLst>
            <a:gd name="adj" fmla="val 10000"/>
          </a:avLst>
        </a:prstGeom>
        <a:solidFill>
          <a:schemeClr val="accent2">
            <a:hueOff val="-970242"/>
            <a:satOff val="-55952"/>
            <a:lumOff val="575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711200">
            <a:lnSpc>
              <a:spcPct val="90000"/>
            </a:lnSpc>
            <a:spcBef>
              <a:spcPct val="0"/>
            </a:spcBef>
            <a:spcAft>
              <a:spcPct val="35000"/>
            </a:spcAft>
            <a:buNone/>
          </a:pPr>
          <a:r>
            <a:rPr lang="en-US" sz="3200" b="0" kern="1200" cap="none" spc="0" dirty="0" err="1">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Lemmaitization</a:t>
          </a:r>
          <a:endParaRPr lang="en-US" sz="3200" b="0" kern="1200" cap="none" spc="0" dirty="0">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dsp:txBody>
      <dsp:txXfrm>
        <a:off x="1426612" y="2290733"/>
        <a:ext cx="7040133" cy="901218"/>
      </dsp:txXfrm>
    </dsp:sp>
    <dsp:sp modelId="{902D2643-293E-47BB-912D-FC58AF50F9C4}">
      <dsp:nvSpPr>
        <dsp:cNvPr id="0" name=""/>
        <dsp:cNvSpPr/>
      </dsp:nvSpPr>
      <dsp:spPr>
        <a:xfrm>
          <a:off x="2103119" y="3394043"/>
          <a:ext cx="8412480" cy="957294"/>
        </a:xfrm>
        <a:prstGeom prst="roundRect">
          <a:avLst>
            <a:gd name="adj" fmla="val 10000"/>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kern="1200" cap="none" spc="0" dirty="0">
              <a:effectLst>
                <a:outerShdw blurRad="38100" dist="19050" dir="2700000" algn="tl" rotWithShape="0">
                  <a:schemeClr val="dk1">
                    <a:alpha val="40000"/>
                  </a:schemeClr>
                </a:outerShdw>
              </a:effectLst>
            </a:rPr>
            <a:t>Cleaned Text</a:t>
          </a:r>
        </a:p>
      </dsp:txBody>
      <dsp:txXfrm>
        <a:off x="2131157" y="3422081"/>
        <a:ext cx="7029617" cy="901218"/>
      </dsp:txXfrm>
    </dsp:sp>
    <dsp:sp modelId="{D4EAE758-D23B-46BF-A7B3-54AD68A15129}">
      <dsp:nvSpPr>
        <dsp:cNvPr id="0" name=""/>
        <dsp:cNvSpPr/>
      </dsp:nvSpPr>
      <dsp:spPr>
        <a:xfrm>
          <a:off x="7790238" y="733200"/>
          <a:ext cx="622241" cy="622241"/>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b="0" kern="1200" cap="none" spc="0">
            <a:effectLst>
              <a:outerShdw blurRad="38100" dist="19050" dir="2700000" algn="tl" rotWithShape="0">
                <a:schemeClr val="dk1">
                  <a:alpha val="40000"/>
                </a:schemeClr>
              </a:outerShdw>
            </a:effectLst>
          </a:endParaRPr>
        </a:p>
      </dsp:txBody>
      <dsp:txXfrm>
        <a:off x="7930242" y="733200"/>
        <a:ext cx="342233" cy="468236"/>
      </dsp:txXfrm>
    </dsp:sp>
    <dsp:sp modelId="{C4E1F606-2273-43BE-8DDC-99476702A0AB}">
      <dsp:nvSpPr>
        <dsp:cNvPr id="0" name=""/>
        <dsp:cNvSpPr/>
      </dsp:nvSpPr>
      <dsp:spPr>
        <a:xfrm>
          <a:off x="8494783" y="1864548"/>
          <a:ext cx="622241" cy="622241"/>
        </a:xfrm>
        <a:prstGeom prst="downArrow">
          <a:avLst>
            <a:gd name="adj1" fmla="val 55000"/>
            <a:gd name="adj2" fmla="val 45000"/>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b="0" kern="1200" cap="none" spc="0">
            <a:effectLst>
              <a:outerShdw blurRad="38100" dist="19050" dir="2700000" algn="tl" rotWithShape="0">
                <a:schemeClr val="dk1">
                  <a:alpha val="40000"/>
                </a:schemeClr>
              </a:outerShdw>
            </a:effectLst>
          </a:endParaRPr>
        </a:p>
      </dsp:txBody>
      <dsp:txXfrm>
        <a:off x="8634787" y="1864548"/>
        <a:ext cx="342233" cy="468236"/>
      </dsp:txXfrm>
    </dsp:sp>
    <dsp:sp modelId="{51705AE8-6833-419C-AD2D-2CC87B4A5A49}">
      <dsp:nvSpPr>
        <dsp:cNvPr id="0" name=""/>
        <dsp:cNvSpPr/>
      </dsp:nvSpPr>
      <dsp:spPr>
        <a:xfrm>
          <a:off x="9188813" y="2995896"/>
          <a:ext cx="622241" cy="622241"/>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b="0" kern="1200" cap="none" spc="0">
            <a:effectLst>
              <a:outerShdw blurRad="38100" dist="19050" dir="2700000" algn="tl" rotWithShape="0">
                <a:schemeClr val="dk1">
                  <a:alpha val="40000"/>
                </a:schemeClr>
              </a:outerShdw>
            </a:effectLst>
          </a:endParaRPr>
        </a:p>
      </dsp:txBody>
      <dsp:txXfrm>
        <a:off x="9328817" y="2995896"/>
        <a:ext cx="342233" cy="46823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68F7D-9301-736D-C625-9F310BC297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403154-E02C-E2F8-39E6-F7155865A6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EC1947-426F-A0D5-AE04-02CDF8029DFC}"/>
              </a:ext>
            </a:extLst>
          </p:cNvPr>
          <p:cNvSpPr>
            <a:spLocks noGrp="1"/>
          </p:cNvSpPr>
          <p:nvPr>
            <p:ph type="dt" sz="half" idx="10"/>
          </p:nvPr>
        </p:nvSpPr>
        <p:spPr/>
        <p:txBody>
          <a:bodyPr/>
          <a:lstStyle/>
          <a:p>
            <a:fld id="{CB83177E-B971-4539-9AEB-53979A6E8489}" type="datetimeFigureOut">
              <a:rPr lang="en-US" smtClean="0"/>
              <a:t>1/31/2023</a:t>
            </a:fld>
            <a:endParaRPr lang="en-US"/>
          </a:p>
        </p:txBody>
      </p:sp>
      <p:sp>
        <p:nvSpPr>
          <p:cNvPr id="5" name="Footer Placeholder 4">
            <a:extLst>
              <a:ext uri="{FF2B5EF4-FFF2-40B4-BE49-F238E27FC236}">
                <a16:creationId xmlns:a16="http://schemas.microsoft.com/office/drawing/2014/main" id="{43A7F45B-CB14-5E68-D522-2D1D8ED1B1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6C2781-2893-4A43-1233-BD807C37556C}"/>
              </a:ext>
            </a:extLst>
          </p:cNvPr>
          <p:cNvSpPr>
            <a:spLocks noGrp="1"/>
          </p:cNvSpPr>
          <p:nvPr>
            <p:ph type="sldNum" sz="quarter" idx="12"/>
          </p:nvPr>
        </p:nvSpPr>
        <p:spPr/>
        <p:txBody>
          <a:bodyPr/>
          <a:lstStyle/>
          <a:p>
            <a:fld id="{B1108792-27E9-496D-BFB8-109AAF961670}" type="slidenum">
              <a:rPr lang="en-US" smtClean="0"/>
              <a:t>‹#›</a:t>
            </a:fld>
            <a:endParaRPr lang="en-US"/>
          </a:p>
        </p:txBody>
      </p:sp>
    </p:spTree>
    <p:extLst>
      <p:ext uri="{BB962C8B-B14F-4D97-AF65-F5344CB8AC3E}">
        <p14:creationId xmlns:p14="http://schemas.microsoft.com/office/powerpoint/2010/main" val="3192771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6134-BE5B-B7FB-2E79-5AC2336529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CEAD39-F004-79DE-7B52-E47185A672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45CBF5-6AD3-CB02-B6FC-A0EA4E6EA611}"/>
              </a:ext>
            </a:extLst>
          </p:cNvPr>
          <p:cNvSpPr>
            <a:spLocks noGrp="1"/>
          </p:cNvSpPr>
          <p:nvPr>
            <p:ph type="dt" sz="half" idx="10"/>
          </p:nvPr>
        </p:nvSpPr>
        <p:spPr/>
        <p:txBody>
          <a:bodyPr/>
          <a:lstStyle/>
          <a:p>
            <a:fld id="{CB83177E-B971-4539-9AEB-53979A6E8489}" type="datetimeFigureOut">
              <a:rPr lang="en-US" smtClean="0"/>
              <a:t>1/31/2023</a:t>
            </a:fld>
            <a:endParaRPr lang="en-US"/>
          </a:p>
        </p:txBody>
      </p:sp>
      <p:sp>
        <p:nvSpPr>
          <p:cNvPr id="5" name="Footer Placeholder 4">
            <a:extLst>
              <a:ext uri="{FF2B5EF4-FFF2-40B4-BE49-F238E27FC236}">
                <a16:creationId xmlns:a16="http://schemas.microsoft.com/office/drawing/2014/main" id="{6B700D48-523F-E451-10A6-ED6427A20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E09DAF-A13A-5C0B-602B-ECB30C376501}"/>
              </a:ext>
            </a:extLst>
          </p:cNvPr>
          <p:cNvSpPr>
            <a:spLocks noGrp="1"/>
          </p:cNvSpPr>
          <p:nvPr>
            <p:ph type="sldNum" sz="quarter" idx="12"/>
          </p:nvPr>
        </p:nvSpPr>
        <p:spPr/>
        <p:txBody>
          <a:bodyPr/>
          <a:lstStyle/>
          <a:p>
            <a:fld id="{B1108792-27E9-496D-BFB8-109AAF961670}" type="slidenum">
              <a:rPr lang="en-US" smtClean="0"/>
              <a:t>‹#›</a:t>
            </a:fld>
            <a:endParaRPr lang="en-US"/>
          </a:p>
        </p:txBody>
      </p:sp>
    </p:spTree>
    <p:extLst>
      <p:ext uri="{BB962C8B-B14F-4D97-AF65-F5344CB8AC3E}">
        <p14:creationId xmlns:p14="http://schemas.microsoft.com/office/powerpoint/2010/main" val="560085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D90F4C-7FD4-8705-EA94-85C88E19D7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42953E-0EC0-51DD-6039-DB1565634B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66D3F2-1260-9351-E447-A3C1A1018015}"/>
              </a:ext>
            </a:extLst>
          </p:cNvPr>
          <p:cNvSpPr>
            <a:spLocks noGrp="1"/>
          </p:cNvSpPr>
          <p:nvPr>
            <p:ph type="dt" sz="half" idx="10"/>
          </p:nvPr>
        </p:nvSpPr>
        <p:spPr/>
        <p:txBody>
          <a:bodyPr/>
          <a:lstStyle/>
          <a:p>
            <a:fld id="{CB83177E-B971-4539-9AEB-53979A6E8489}" type="datetimeFigureOut">
              <a:rPr lang="en-US" smtClean="0"/>
              <a:t>1/31/2023</a:t>
            </a:fld>
            <a:endParaRPr lang="en-US"/>
          </a:p>
        </p:txBody>
      </p:sp>
      <p:sp>
        <p:nvSpPr>
          <p:cNvPr id="5" name="Footer Placeholder 4">
            <a:extLst>
              <a:ext uri="{FF2B5EF4-FFF2-40B4-BE49-F238E27FC236}">
                <a16:creationId xmlns:a16="http://schemas.microsoft.com/office/drawing/2014/main" id="{6FD59255-0770-89EB-212B-F07165957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27095B-48DD-4077-499D-9E432D804CC7}"/>
              </a:ext>
            </a:extLst>
          </p:cNvPr>
          <p:cNvSpPr>
            <a:spLocks noGrp="1"/>
          </p:cNvSpPr>
          <p:nvPr>
            <p:ph type="sldNum" sz="quarter" idx="12"/>
          </p:nvPr>
        </p:nvSpPr>
        <p:spPr/>
        <p:txBody>
          <a:bodyPr/>
          <a:lstStyle/>
          <a:p>
            <a:fld id="{B1108792-27E9-496D-BFB8-109AAF961670}" type="slidenum">
              <a:rPr lang="en-US" smtClean="0"/>
              <a:t>‹#›</a:t>
            </a:fld>
            <a:endParaRPr lang="en-US"/>
          </a:p>
        </p:txBody>
      </p:sp>
    </p:spTree>
    <p:extLst>
      <p:ext uri="{BB962C8B-B14F-4D97-AF65-F5344CB8AC3E}">
        <p14:creationId xmlns:p14="http://schemas.microsoft.com/office/powerpoint/2010/main" val="2926151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D0738-11BC-D12C-EEB0-A10ABCE37F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333584-7E79-21D4-CF7B-30156F78FA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EF5600-11D7-354E-6E76-6F8E783F7002}"/>
              </a:ext>
            </a:extLst>
          </p:cNvPr>
          <p:cNvSpPr>
            <a:spLocks noGrp="1"/>
          </p:cNvSpPr>
          <p:nvPr>
            <p:ph type="dt" sz="half" idx="10"/>
          </p:nvPr>
        </p:nvSpPr>
        <p:spPr/>
        <p:txBody>
          <a:bodyPr/>
          <a:lstStyle/>
          <a:p>
            <a:fld id="{CB83177E-B971-4539-9AEB-53979A6E8489}" type="datetimeFigureOut">
              <a:rPr lang="en-US" smtClean="0"/>
              <a:t>1/31/2023</a:t>
            </a:fld>
            <a:endParaRPr lang="en-US"/>
          </a:p>
        </p:txBody>
      </p:sp>
      <p:sp>
        <p:nvSpPr>
          <p:cNvPr id="5" name="Footer Placeholder 4">
            <a:extLst>
              <a:ext uri="{FF2B5EF4-FFF2-40B4-BE49-F238E27FC236}">
                <a16:creationId xmlns:a16="http://schemas.microsoft.com/office/drawing/2014/main" id="{0DEA23D4-867C-B5D1-B5AE-740FBDBBE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141E5D-E919-7250-2E30-4B0402D21B70}"/>
              </a:ext>
            </a:extLst>
          </p:cNvPr>
          <p:cNvSpPr>
            <a:spLocks noGrp="1"/>
          </p:cNvSpPr>
          <p:nvPr>
            <p:ph type="sldNum" sz="quarter" idx="12"/>
          </p:nvPr>
        </p:nvSpPr>
        <p:spPr/>
        <p:txBody>
          <a:bodyPr/>
          <a:lstStyle/>
          <a:p>
            <a:fld id="{B1108792-27E9-496D-BFB8-109AAF961670}" type="slidenum">
              <a:rPr lang="en-US" smtClean="0"/>
              <a:t>‹#›</a:t>
            </a:fld>
            <a:endParaRPr lang="en-US"/>
          </a:p>
        </p:txBody>
      </p:sp>
    </p:spTree>
    <p:extLst>
      <p:ext uri="{BB962C8B-B14F-4D97-AF65-F5344CB8AC3E}">
        <p14:creationId xmlns:p14="http://schemas.microsoft.com/office/powerpoint/2010/main" val="748750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9041-2707-CC31-ECBA-ACCC3164E4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378081-0170-DD08-FB7C-354877C36C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7944AC-5D9B-F4E2-A120-7E6EE7FA70F2}"/>
              </a:ext>
            </a:extLst>
          </p:cNvPr>
          <p:cNvSpPr>
            <a:spLocks noGrp="1"/>
          </p:cNvSpPr>
          <p:nvPr>
            <p:ph type="dt" sz="half" idx="10"/>
          </p:nvPr>
        </p:nvSpPr>
        <p:spPr/>
        <p:txBody>
          <a:bodyPr/>
          <a:lstStyle/>
          <a:p>
            <a:fld id="{CB83177E-B971-4539-9AEB-53979A6E8489}" type="datetimeFigureOut">
              <a:rPr lang="en-US" smtClean="0"/>
              <a:t>1/31/2023</a:t>
            </a:fld>
            <a:endParaRPr lang="en-US"/>
          </a:p>
        </p:txBody>
      </p:sp>
      <p:sp>
        <p:nvSpPr>
          <p:cNvPr id="5" name="Footer Placeholder 4">
            <a:extLst>
              <a:ext uri="{FF2B5EF4-FFF2-40B4-BE49-F238E27FC236}">
                <a16:creationId xmlns:a16="http://schemas.microsoft.com/office/drawing/2014/main" id="{9E146B30-B288-5564-B01F-F0DE9605FA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228562-34FF-5309-38B7-4CCF1A58C465}"/>
              </a:ext>
            </a:extLst>
          </p:cNvPr>
          <p:cNvSpPr>
            <a:spLocks noGrp="1"/>
          </p:cNvSpPr>
          <p:nvPr>
            <p:ph type="sldNum" sz="quarter" idx="12"/>
          </p:nvPr>
        </p:nvSpPr>
        <p:spPr/>
        <p:txBody>
          <a:bodyPr/>
          <a:lstStyle/>
          <a:p>
            <a:fld id="{B1108792-27E9-496D-BFB8-109AAF961670}" type="slidenum">
              <a:rPr lang="en-US" smtClean="0"/>
              <a:t>‹#›</a:t>
            </a:fld>
            <a:endParaRPr lang="en-US"/>
          </a:p>
        </p:txBody>
      </p:sp>
    </p:spTree>
    <p:extLst>
      <p:ext uri="{BB962C8B-B14F-4D97-AF65-F5344CB8AC3E}">
        <p14:creationId xmlns:p14="http://schemas.microsoft.com/office/powerpoint/2010/main" val="3898613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DA16E-3C83-F0F9-EBC9-CB325D4E83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18942-F9EB-CDB2-1F45-7A8FEE6E3D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40BBEC-C869-F023-2A51-B447045F15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0AB018-A24C-D7B7-F391-8780DE3751AF}"/>
              </a:ext>
            </a:extLst>
          </p:cNvPr>
          <p:cNvSpPr>
            <a:spLocks noGrp="1"/>
          </p:cNvSpPr>
          <p:nvPr>
            <p:ph type="dt" sz="half" idx="10"/>
          </p:nvPr>
        </p:nvSpPr>
        <p:spPr/>
        <p:txBody>
          <a:bodyPr/>
          <a:lstStyle/>
          <a:p>
            <a:fld id="{CB83177E-B971-4539-9AEB-53979A6E8489}" type="datetimeFigureOut">
              <a:rPr lang="en-US" smtClean="0"/>
              <a:t>1/31/2023</a:t>
            </a:fld>
            <a:endParaRPr lang="en-US"/>
          </a:p>
        </p:txBody>
      </p:sp>
      <p:sp>
        <p:nvSpPr>
          <p:cNvPr id="6" name="Footer Placeholder 5">
            <a:extLst>
              <a:ext uri="{FF2B5EF4-FFF2-40B4-BE49-F238E27FC236}">
                <a16:creationId xmlns:a16="http://schemas.microsoft.com/office/drawing/2014/main" id="{920C486C-5A80-25D7-A36D-CD63B384F8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AC6F78-659F-5E6D-2122-5D6265E7E589}"/>
              </a:ext>
            </a:extLst>
          </p:cNvPr>
          <p:cNvSpPr>
            <a:spLocks noGrp="1"/>
          </p:cNvSpPr>
          <p:nvPr>
            <p:ph type="sldNum" sz="quarter" idx="12"/>
          </p:nvPr>
        </p:nvSpPr>
        <p:spPr/>
        <p:txBody>
          <a:bodyPr/>
          <a:lstStyle/>
          <a:p>
            <a:fld id="{B1108792-27E9-496D-BFB8-109AAF961670}" type="slidenum">
              <a:rPr lang="en-US" smtClean="0"/>
              <a:t>‹#›</a:t>
            </a:fld>
            <a:endParaRPr lang="en-US"/>
          </a:p>
        </p:txBody>
      </p:sp>
    </p:spTree>
    <p:extLst>
      <p:ext uri="{BB962C8B-B14F-4D97-AF65-F5344CB8AC3E}">
        <p14:creationId xmlns:p14="http://schemas.microsoft.com/office/powerpoint/2010/main" val="848878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69233-DE2A-C081-0C91-459B1DFAE0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DE639A-E8B3-59DF-E4DC-FAE2E8AAE6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265AA2-089F-4F79-5111-AA92957535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05CA92-F82F-9FD0-95FB-028C31E830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CACB5A-555F-DB23-B4F4-FB3C8359D4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B8A857-E1FE-17B9-45D9-B1366E0A50BE}"/>
              </a:ext>
            </a:extLst>
          </p:cNvPr>
          <p:cNvSpPr>
            <a:spLocks noGrp="1"/>
          </p:cNvSpPr>
          <p:nvPr>
            <p:ph type="dt" sz="half" idx="10"/>
          </p:nvPr>
        </p:nvSpPr>
        <p:spPr/>
        <p:txBody>
          <a:bodyPr/>
          <a:lstStyle/>
          <a:p>
            <a:fld id="{CB83177E-B971-4539-9AEB-53979A6E8489}" type="datetimeFigureOut">
              <a:rPr lang="en-US" smtClean="0"/>
              <a:t>1/31/2023</a:t>
            </a:fld>
            <a:endParaRPr lang="en-US"/>
          </a:p>
        </p:txBody>
      </p:sp>
      <p:sp>
        <p:nvSpPr>
          <p:cNvPr id="8" name="Footer Placeholder 7">
            <a:extLst>
              <a:ext uri="{FF2B5EF4-FFF2-40B4-BE49-F238E27FC236}">
                <a16:creationId xmlns:a16="http://schemas.microsoft.com/office/drawing/2014/main" id="{2B87C428-B598-E74F-ADAC-F7AE149C87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C1BF85-F2E1-FDB5-06DA-E6E891B2C534}"/>
              </a:ext>
            </a:extLst>
          </p:cNvPr>
          <p:cNvSpPr>
            <a:spLocks noGrp="1"/>
          </p:cNvSpPr>
          <p:nvPr>
            <p:ph type="sldNum" sz="quarter" idx="12"/>
          </p:nvPr>
        </p:nvSpPr>
        <p:spPr/>
        <p:txBody>
          <a:bodyPr/>
          <a:lstStyle/>
          <a:p>
            <a:fld id="{B1108792-27E9-496D-BFB8-109AAF961670}" type="slidenum">
              <a:rPr lang="en-US" smtClean="0"/>
              <a:t>‹#›</a:t>
            </a:fld>
            <a:endParaRPr lang="en-US"/>
          </a:p>
        </p:txBody>
      </p:sp>
    </p:spTree>
    <p:extLst>
      <p:ext uri="{BB962C8B-B14F-4D97-AF65-F5344CB8AC3E}">
        <p14:creationId xmlns:p14="http://schemas.microsoft.com/office/powerpoint/2010/main" val="1708223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9690B-EF10-99E1-91D8-2DEA8BE92D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331A5B-F5AD-84B1-7743-93861D293F4A}"/>
              </a:ext>
            </a:extLst>
          </p:cNvPr>
          <p:cNvSpPr>
            <a:spLocks noGrp="1"/>
          </p:cNvSpPr>
          <p:nvPr>
            <p:ph type="dt" sz="half" idx="10"/>
          </p:nvPr>
        </p:nvSpPr>
        <p:spPr/>
        <p:txBody>
          <a:bodyPr/>
          <a:lstStyle/>
          <a:p>
            <a:fld id="{CB83177E-B971-4539-9AEB-53979A6E8489}" type="datetimeFigureOut">
              <a:rPr lang="en-US" smtClean="0"/>
              <a:t>1/31/2023</a:t>
            </a:fld>
            <a:endParaRPr lang="en-US"/>
          </a:p>
        </p:txBody>
      </p:sp>
      <p:sp>
        <p:nvSpPr>
          <p:cNvPr id="4" name="Footer Placeholder 3">
            <a:extLst>
              <a:ext uri="{FF2B5EF4-FFF2-40B4-BE49-F238E27FC236}">
                <a16:creationId xmlns:a16="http://schemas.microsoft.com/office/drawing/2014/main" id="{357FF1B9-23B1-484D-3092-F24826564D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8782A4-ED88-F2BF-F804-D102E1C00A5E}"/>
              </a:ext>
            </a:extLst>
          </p:cNvPr>
          <p:cNvSpPr>
            <a:spLocks noGrp="1"/>
          </p:cNvSpPr>
          <p:nvPr>
            <p:ph type="sldNum" sz="quarter" idx="12"/>
          </p:nvPr>
        </p:nvSpPr>
        <p:spPr/>
        <p:txBody>
          <a:bodyPr/>
          <a:lstStyle/>
          <a:p>
            <a:fld id="{B1108792-27E9-496D-BFB8-109AAF961670}" type="slidenum">
              <a:rPr lang="en-US" smtClean="0"/>
              <a:t>‹#›</a:t>
            </a:fld>
            <a:endParaRPr lang="en-US"/>
          </a:p>
        </p:txBody>
      </p:sp>
    </p:spTree>
    <p:extLst>
      <p:ext uri="{BB962C8B-B14F-4D97-AF65-F5344CB8AC3E}">
        <p14:creationId xmlns:p14="http://schemas.microsoft.com/office/powerpoint/2010/main" val="2278968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63755-1470-AD51-548E-C6F61B13CF4D}"/>
              </a:ext>
            </a:extLst>
          </p:cNvPr>
          <p:cNvSpPr>
            <a:spLocks noGrp="1"/>
          </p:cNvSpPr>
          <p:nvPr>
            <p:ph type="dt" sz="half" idx="10"/>
          </p:nvPr>
        </p:nvSpPr>
        <p:spPr/>
        <p:txBody>
          <a:bodyPr/>
          <a:lstStyle/>
          <a:p>
            <a:fld id="{CB83177E-B971-4539-9AEB-53979A6E8489}" type="datetimeFigureOut">
              <a:rPr lang="en-US" smtClean="0"/>
              <a:t>1/31/2023</a:t>
            </a:fld>
            <a:endParaRPr lang="en-US"/>
          </a:p>
        </p:txBody>
      </p:sp>
      <p:sp>
        <p:nvSpPr>
          <p:cNvPr id="3" name="Footer Placeholder 2">
            <a:extLst>
              <a:ext uri="{FF2B5EF4-FFF2-40B4-BE49-F238E27FC236}">
                <a16:creationId xmlns:a16="http://schemas.microsoft.com/office/drawing/2014/main" id="{88ED8027-0CCD-F34D-7FBD-3C45B5537C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DDBC96-7B40-4724-181F-6222E873736E}"/>
              </a:ext>
            </a:extLst>
          </p:cNvPr>
          <p:cNvSpPr>
            <a:spLocks noGrp="1"/>
          </p:cNvSpPr>
          <p:nvPr>
            <p:ph type="sldNum" sz="quarter" idx="12"/>
          </p:nvPr>
        </p:nvSpPr>
        <p:spPr/>
        <p:txBody>
          <a:bodyPr/>
          <a:lstStyle/>
          <a:p>
            <a:fld id="{B1108792-27E9-496D-BFB8-109AAF961670}" type="slidenum">
              <a:rPr lang="en-US" smtClean="0"/>
              <a:t>‹#›</a:t>
            </a:fld>
            <a:endParaRPr lang="en-US"/>
          </a:p>
        </p:txBody>
      </p:sp>
    </p:spTree>
    <p:extLst>
      <p:ext uri="{BB962C8B-B14F-4D97-AF65-F5344CB8AC3E}">
        <p14:creationId xmlns:p14="http://schemas.microsoft.com/office/powerpoint/2010/main" val="3754529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434EB-9B48-5F18-984C-5050EE510C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9E7707-2793-21D0-C70A-8827CE5E65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6CC158-D3BD-0958-E538-08959D5430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8481D7-F35C-4FBF-640A-2842FF1F725E}"/>
              </a:ext>
            </a:extLst>
          </p:cNvPr>
          <p:cNvSpPr>
            <a:spLocks noGrp="1"/>
          </p:cNvSpPr>
          <p:nvPr>
            <p:ph type="dt" sz="half" idx="10"/>
          </p:nvPr>
        </p:nvSpPr>
        <p:spPr/>
        <p:txBody>
          <a:bodyPr/>
          <a:lstStyle/>
          <a:p>
            <a:fld id="{CB83177E-B971-4539-9AEB-53979A6E8489}" type="datetimeFigureOut">
              <a:rPr lang="en-US" smtClean="0"/>
              <a:t>1/31/2023</a:t>
            </a:fld>
            <a:endParaRPr lang="en-US"/>
          </a:p>
        </p:txBody>
      </p:sp>
      <p:sp>
        <p:nvSpPr>
          <p:cNvPr id="6" name="Footer Placeholder 5">
            <a:extLst>
              <a:ext uri="{FF2B5EF4-FFF2-40B4-BE49-F238E27FC236}">
                <a16:creationId xmlns:a16="http://schemas.microsoft.com/office/drawing/2014/main" id="{CC66B173-860A-FBED-1F41-D4EBFDA7B5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EF8DC2-5BF0-A14D-B5B1-B679AA4A9AD4}"/>
              </a:ext>
            </a:extLst>
          </p:cNvPr>
          <p:cNvSpPr>
            <a:spLocks noGrp="1"/>
          </p:cNvSpPr>
          <p:nvPr>
            <p:ph type="sldNum" sz="quarter" idx="12"/>
          </p:nvPr>
        </p:nvSpPr>
        <p:spPr/>
        <p:txBody>
          <a:bodyPr/>
          <a:lstStyle/>
          <a:p>
            <a:fld id="{B1108792-27E9-496D-BFB8-109AAF961670}" type="slidenum">
              <a:rPr lang="en-US" smtClean="0"/>
              <a:t>‹#›</a:t>
            </a:fld>
            <a:endParaRPr lang="en-US"/>
          </a:p>
        </p:txBody>
      </p:sp>
    </p:spTree>
    <p:extLst>
      <p:ext uri="{BB962C8B-B14F-4D97-AF65-F5344CB8AC3E}">
        <p14:creationId xmlns:p14="http://schemas.microsoft.com/office/powerpoint/2010/main" val="2279407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E22A8-E82A-36BF-ABAB-01517659F9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789A2A-5C45-7563-FE52-7EFB9ECC06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D54789-BFA9-3F5D-144C-29D2F16471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85AB19-FBED-8BA6-18AC-BEF36DD574B3}"/>
              </a:ext>
            </a:extLst>
          </p:cNvPr>
          <p:cNvSpPr>
            <a:spLocks noGrp="1"/>
          </p:cNvSpPr>
          <p:nvPr>
            <p:ph type="dt" sz="half" idx="10"/>
          </p:nvPr>
        </p:nvSpPr>
        <p:spPr/>
        <p:txBody>
          <a:bodyPr/>
          <a:lstStyle/>
          <a:p>
            <a:fld id="{CB83177E-B971-4539-9AEB-53979A6E8489}" type="datetimeFigureOut">
              <a:rPr lang="en-US" smtClean="0"/>
              <a:t>1/31/2023</a:t>
            </a:fld>
            <a:endParaRPr lang="en-US"/>
          </a:p>
        </p:txBody>
      </p:sp>
      <p:sp>
        <p:nvSpPr>
          <p:cNvPr id="6" name="Footer Placeholder 5">
            <a:extLst>
              <a:ext uri="{FF2B5EF4-FFF2-40B4-BE49-F238E27FC236}">
                <a16:creationId xmlns:a16="http://schemas.microsoft.com/office/drawing/2014/main" id="{D09E2338-884A-0773-B0D8-45199F5532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A6D69A-1E53-8CDA-24B8-537C20C2B1C5}"/>
              </a:ext>
            </a:extLst>
          </p:cNvPr>
          <p:cNvSpPr>
            <a:spLocks noGrp="1"/>
          </p:cNvSpPr>
          <p:nvPr>
            <p:ph type="sldNum" sz="quarter" idx="12"/>
          </p:nvPr>
        </p:nvSpPr>
        <p:spPr/>
        <p:txBody>
          <a:bodyPr/>
          <a:lstStyle/>
          <a:p>
            <a:fld id="{B1108792-27E9-496D-BFB8-109AAF961670}" type="slidenum">
              <a:rPr lang="en-US" smtClean="0"/>
              <a:t>‹#›</a:t>
            </a:fld>
            <a:endParaRPr lang="en-US"/>
          </a:p>
        </p:txBody>
      </p:sp>
    </p:spTree>
    <p:extLst>
      <p:ext uri="{BB962C8B-B14F-4D97-AF65-F5344CB8AC3E}">
        <p14:creationId xmlns:p14="http://schemas.microsoft.com/office/powerpoint/2010/main" val="2902042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F2A6A9-DD0C-3789-97F2-E86B19446C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FA3B5D-927C-A19D-BF2E-84A3606DBE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761902-DCF8-A640-40BC-73D4EA6224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83177E-B971-4539-9AEB-53979A6E8489}" type="datetimeFigureOut">
              <a:rPr lang="en-US" smtClean="0"/>
              <a:t>1/31/2023</a:t>
            </a:fld>
            <a:endParaRPr lang="en-US"/>
          </a:p>
        </p:txBody>
      </p:sp>
      <p:sp>
        <p:nvSpPr>
          <p:cNvPr id="5" name="Footer Placeholder 4">
            <a:extLst>
              <a:ext uri="{FF2B5EF4-FFF2-40B4-BE49-F238E27FC236}">
                <a16:creationId xmlns:a16="http://schemas.microsoft.com/office/drawing/2014/main" id="{EDA7B3D8-9D41-80FF-3775-F86D2F3F11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48CFC0-F577-05F0-C975-EAE61F4C51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108792-27E9-496D-BFB8-109AAF961670}" type="slidenum">
              <a:rPr lang="en-US" smtClean="0"/>
              <a:t>‹#›</a:t>
            </a:fld>
            <a:endParaRPr lang="en-US"/>
          </a:p>
        </p:txBody>
      </p:sp>
    </p:spTree>
    <p:extLst>
      <p:ext uri="{BB962C8B-B14F-4D97-AF65-F5344CB8AC3E}">
        <p14:creationId xmlns:p14="http://schemas.microsoft.com/office/powerpoint/2010/main" val="3287240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File:Amazon_logo.svg"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EBCE91-6F73-6D91-3942-B60DAFDCC447}"/>
              </a:ext>
            </a:extLst>
          </p:cNvPr>
          <p:cNvSpPr>
            <a:spLocks noGrp="1"/>
          </p:cNvSpPr>
          <p:nvPr>
            <p:ph type="ctrTitle"/>
          </p:nvPr>
        </p:nvSpPr>
        <p:spPr>
          <a:xfrm>
            <a:off x="638882" y="639193"/>
            <a:ext cx="3571810" cy="3573516"/>
          </a:xfrm>
        </p:spPr>
        <p:txBody>
          <a:bodyPr>
            <a:normAutofit/>
          </a:bodyPr>
          <a:lstStyle/>
          <a:p>
            <a:pPr algn="l"/>
            <a:r>
              <a:rPr lang="en-US" sz="6100" b="1" dirty="0">
                <a:effectLst/>
                <a:latin typeface="Times New Roman" panose="02020603050405020304" pitchFamily="18" charset="0"/>
                <a:ea typeface="MS Gothic" panose="020B0609070205080204" pitchFamily="49" charset="-128"/>
                <a:cs typeface="Times New Roman" panose="02020603050405020304" pitchFamily="18" charset="0"/>
              </a:rPr>
              <a:t>Amazon Product Review Analysis</a:t>
            </a:r>
            <a:endParaRPr lang="en-US" sz="61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073A7AE-AA38-086E-8052-4F8014FDA3B1}"/>
              </a:ext>
            </a:extLst>
          </p:cNvPr>
          <p:cNvSpPr>
            <a:spLocks noGrp="1"/>
          </p:cNvSpPr>
          <p:nvPr>
            <p:ph type="subTitle" idx="1"/>
          </p:nvPr>
        </p:nvSpPr>
        <p:spPr>
          <a:xfrm>
            <a:off x="638882" y="4631161"/>
            <a:ext cx="3571810" cy="1559327"/>
          </a:xfrm>
        </p:spPr>
        <p:txBody>
          <a:bodyPr>
            <a:normAutofit fontScale="70000" lnSpcReduction="20000"/>
          </a:bodyPr>
          <a:lstStyle/>
          <a:p>
            <a:pPr algn="l"/>
            <a:r>
              <a:rPr lang="en-US" b="1" dirty="0">
                <a:latin typeface="Times New Roman" panose="02020603050405020304" pitchFamily="18" charset="0"/>
                <a:cs typeface="Times New Roman" panose="02020603050405020304" pitchFamily="18" charset="0"/>
              </a:rPr>
              <a:t>Prepared  by, </a:t>
            </a:r>
          </a:p>
          <a:p>
            <a:pPr algn="l"/>
            <a:r>
              <a:rPr lang="en-US" dirty="0">
                <a:latin typeface="Times New Roman" panose="02020603050405020304" pitchFamily="18" charset="0"/>
                <a:cs typeface="Times New Roman" panose="02020603050405020304" pitchFamily="18" charset="0"/>
              </a:rPr>
              <a:t>Saud Shaikh</a:t>
            </a:r>
          </a:p>
          <a:p>
            <a:pPr algn="l"/>
            <a:r>
              <a:rPr lang="en-US" dirty="0">
                <a:latin typeface="Times New Roman" panose="02020603050405020304" pitchFamily="18" charset="0"/>
                <a:cs typeface="Times New Roman" panose="02020603050405020304" pitchFamily="18" charset="0"/>
              </a:rPr>
              <a:t>Shakib Hussain</a:t>
            </a:r>
          </a:p>
          <a:p>
            <a:pPr algn="l"/>
            <a:r>
              <a:rPr lang="en-US" dirty="0">
                <a:latin typeface="Times New Roman" panose="02020603050405020304" pitchFamily="18" charset="0"/>
                <a:cs typeface="Times New Roman" panose="02020603050405020304" pitchFamily="18" charset="0"/>
              </a:rPr>
              <a:t>Sanchit Upadhyay</a:t>
            </a:r>
          </a:p>
          <a:p>
            <a:pPr algn="l"/>
            <a:r>
              <a:rPr lang="en-US" dirty="0">
                <a:latin typeface="Times New Roman" panose="02020603050405020304" pitchFamily="18" charset="0"/>
                <a:cs typeface="Times New Roman" panose="02020603050405020304" pitchFamily="18" charset="0"/>
              </a:rPr>
              <a:t>Rohit Kumar</a:t>
            </a:r>
          </a:p>
        </p:txBody>
      </p:sp>
      <p:sp>
        <p:nvSpPr>
          <p:cNvPr id="3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go&#10;&#10;Description automatically generated">
            <a:extLst>
              <a:ext uri="{FF2B5EF4-FFF2-40B4-BE49-F238E27FC236}">
                <a16:creationId xmlns:a16="http://schemas.microsoft.com/office/drawing/2014/main" id="{2CD4C863-DA7A-97ED-D11C-ED5A336FFCB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54296" y="2324073"/>
            <a:ext cx="7214616" cy="218242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5D18FDC8-4FAD-8552-2C16-212C4993A9EF}"/>
              </a:ext>
            </a:extLst>
          </p:cNvPr>
          <p:cNvSpPr txBox="1"/>
          <p:nvPr/>
        </p:nvSpPr>
        <p:spPr>
          <a:xfrm>
            <a:off x="9194259" y="5359081"/>
            <a:ext cx="2431915"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Under the guidance of</a:t>
            </a:r>
          </a:p>
          <a:p>
            <a:pPr algn="ctr"/>
            <a:r>
              <a:rPr lang="en-US" dirty="0">
                <a:latin typeface="Times New Roman" panose="02020603050405020304" pitchFamily="18" charset="0"/>
                <a:cs typeface="Times New Roman" panose="02020603050405020304" pitchFamily="18" charset="0"/>
              </a:rPr>
              <a:t>Dr Amit Kumar</a:t>
            </a:r>
          </a:p>
        </p:txBody>
      </p:sp>
    </p:spTree>
    <p:extLst>
      <p:ext uri="{BB962C8B-B14F-4D97-AF65-F5344CB8AC3E}">
        <p14:creationId xmlns:p14="http://schemas.microsoft.com/office/powerpoint/2010/main" val="2767289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11D7CEB0-DDF4-36E5-55C0-0095C4C1FD7F}"/>
              </a:ext>
            </a:extLst>
          </p:cNvPr>
          <p:cNvPicPr>
            <a:picLocks noChangeAspect="1"/>
          </p:cNvPicPr>
          <p:nvPr/>
        </p:nvPicPr>
        <p:blipFill rotWithShape="1">
          <a:blip r:embed="rId2"/>
          <a:srcRect b="625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4F5FD1-460E-795C-5011-AC40017966C7}"/>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800" b="1" dirty="0">
                <a:effectLst>
                  <a:outerShdw blurRad="38100" dist="38100" dir="2700000" algn="tl">
                    <a:srgbClr val="000000">
                      <a:alpha val="43137"/>
                    </a:srgbClr>
                  </a:outerShdw>
                </a:effectLst>
              </a:rPr>
              <a:t>Text Preprocessing </a:t>
            </a:r>
          </a:p>
        </p:txBody>
      </p:sp>
      <p:graphicFrame>
        <p:nvGraphicFramePr>
          <p:cNvPr id="3" name="Diagram 2">
            <a:extLst>
              <a:ext uri="{FF2B5EF4-FFF2-40B4-BE49-F238E27FC236}">
                <a16:creationId xmlns:a16="http://schemas.microsoft.com/office/drawing/2014/main" id="{70F47C0F-CECD-2DFE-74D3-B77618FB442D}"/>
              </a:ext>
            </a:extLst>
          </p:cNvPr>
          <p:cNvGraphicFramePr/>
          <p:nvPr>
            <p:extLst>
              <p:ext uri="{D42A27DB-BD31-4B8C-83A1-F6EECF244321}">
                <p14:modId xmlns:p14="http://schemas.microsoft.com/office/powerpoint/2010/main" val="3635909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4572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AD65F676-4200-FF9E-42E7-97413CE505D9}"/>
              </a:ext>
            </a:extLst>
          </p:cNvPr>
          <p:cNvSpPr>
            <a:spLocks noGrp="1"/>
          </p:cNvSpPr>
          <p:nvPr>
            <p:ph type="title"/>
          </p:nvPr>
        </p:nvSpPr>
        <p:spPr>
          <a:xfrm>
            <a:off x="630936" y="502920"/>
            <a:ext cx="3419856" cy="1463040"/>
          </a:xfrm>
        </p:spPr>
        <p:txBody>
          <a:bodyPr vert="horz" lIns="91440" tIns="45720" rIns="91440" bIns="45720" rtlCol="0" anchor="ctr">
            <a:noAutofit/>
          </a:bodyPr>
          <a:lstStyle/>
          <a:p>
            <a:pPr algn="ctr"/>
            <a:r>
              <a:rPr lang="en-US"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Sentiment Analysis</a:t>
            </a:r>
          </a:p>
        </p:txBody>
      </p:sp>
      <p:sp>
        <p:nvSpPr>
          <p:cNvPr id="2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083FDB9A-A5FC-C30C-49EC-B562A8ABF58B}"/>
              </a:ext>
            </a:extLst>
          </p:cNvPr>
          <p:cNvSpPr>
            <a:spLocks noGrp="1"/>
          </p:cNvSpPr>
          <p:nvPr>
            <p:ph sz="half" idx="1"/>
          </p:nvPr>
        </p:nvSpPr>
        <p:spPr>
          <a:xfrm>
            <a:off x="4654295" y="502920"/>
            <a:ext cx="6894576" cy="1463040"/>
          </a:xfrm>
        </p:spPr>
        <p:txBody>
          <a:bodyPr vert="horz" lIns="91440" tIns="45720" rIns="91440" bIns="45720" rtlCol="0" anchor="ctr">
            <a:normAutofit/>
          </a:bodyPr>
          <a:lstStyle/>
          <a:p>
            <a:r>
              <a:rPr lang="en-US" sz="1700" dirty="0">
                <a:latin typeface="Times New Roman" panose="02020603050405020304" pitchFamily="18" charset="0"/>
                <a:cs typeface="Times New Roman" panose="02020603050405020304" pitchFamily="18" charset="0"/>
              </a:rPr>
              <a:t>Defined a function for  sentiment analysis</a:t>
            </a:r>
          </a:p>
          <a:p>
            <a:r>
              <a:rPr lang="en-US" sz="1700" dirty="0">
                <a:latin typeface="Times New Roman" panose="02020603050405020304" pitchFamily="18" charset="0"/>
                <a:cs typeface="Times New Roman" panose="02020603050405020304" pitchFamily="18" charset="0"/>
              </a:rPr>
              <a:t>Overall greater then 3 sentiment is Positive </a:t>
            </a:r>
          </a:p>
          <a:p>
            <a:r>
              <a:rPr lang="en-US" sz="1700" dirty="0">
                <a:latin typeface="Times New Roman" panose="02020603050405020304" pitchFamily="18" charset="0"/>
                <a:cs typeface="Times New Roman" panose="02020603050405020304" pitchFamily="18" charset="0"/>
              </a:rPr>
              <a:t>Overall equal to 3 sentiment is Neutral </a:t>
            </a:r>
          </a:p>
          <a:p>
            <a:r>
              <a:rPr lang="en-US" sz="1700" dirty="0">
                <a:latin typeface="Times New Roman" panose="02020603050405020304" pitchFamily="18" charset="0"/>
                <a:cs typeface="Times New Roman" panose="02020603050405020304" pitchFamily="18" charset="0"/>
              </a:rPr>
              <a:t>Overall less then 3 sentiment is Negative</a:t>
            </a:r>
          </a:p>
        </p:txBody>
      </p:sp>
      <p:pic>
        <p:nvPicPr>
          <p:cNvPr id="4" name="Picture 3">
            <a:extLst>
              <a:ext uri="{FF2B5EF4-FFF2-40B4-BE49-F238E27FC236}">
                <a16:creationId xmlns:a16="http://schemas.microsoft.com/office/drawing/2014/main" id="{8DD5737B-9A64-1D11-A375-4E670859B7D0}"/>
              </a:ext>
            </a:extLst>
          </p:cNvPr>
          <p:cNvPicPr>
            <a:picLocks noChangeAspect="1"/>
          </p:cNvPicPr>
          <p:nvPr/>
        </p:nvPicPr>
        <p:blipFill rotWithShape="1">
          <a:blip r:embed="rId2">
            <a:extLst>
              <a:ext uri="{28A0092B-C50C-407E-A947-70E740481C1C}">
                <a14:useLocalDpi xmlns:a14="http://schemas.microsoft.com/office/drawing/2010/main" val="0"/>
              </a:ext>
            </a:extLst>
          </a:blip>
          <a:srcRect t="9898" r="7966" b="15065"/>
          <a:stretch/>
        </p:blipFill>
        <p:spPr>
          <a:xfrm>
            <a:off x="1353016" y="2514600"/>
            <a:ext cx="9485967" cy="31420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24390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532F1-C8C8-6E31-AE44-C46FAE372ED7}"/>
              </a:ext>
            </a:extLst>
          </p:cNvPr>
          <p:cNvSpPr>
            <a:spLocks noGrp="1"/>
          </p:cNvSpPr>
          <p:nvPr>
            <p:ph type="title"/>
          </p:nvPr>
        </p:nvSpPr>
        <p:spPr>
          <a:xfrm>
            <a:off x="3424518" y="365125"/>
            <a:ext cx="5181600" cy="1325563"/>
          </a:xfrm>
        </p:spPr>
        <p:txBody>
          <a:bodyPr>
            <a:normAutofit fontScale="90000"/>
          </a:bodyPr>
          <a:lstStyle/>
          <a:p>
            <a:r>
              <a:rPr lang="en-IN" sz="4800" b="1" dirty="0">
                <a:effectLst>
                  <a:outerShdw blurRad="38100" dist="38100" dir="2700000" algn="tl">
                    <a:srgbClr val="000000">
                      <a:alpha val="43137"/>
                    </a:srgbClr>
                  </a:outerShdw>
                </a:effectLst>
              </a:rPr>
              <a:t>Classification Models</a:t>
            </a:r>
          </a:p>
        </p:txBody>
      </p:sp>
      <p:sp>
        <p:nvSpPr>
          <p:cNvPr id="3" name="Content Placeholder 2">
            <a:extLst>
              <a:ext uri="{FF2B5EF4-FFF2-40B4-BE49-F238E27FC236}">
                <a16:creationId xmlns:a16="http://schemas.microsoft.com/office/drawing/2014/main" id="{DE210A79-5FBA-3051-B76E-F3AA4AF74B0B}"/>
              </a:ext>
            </a:extLst>
          </p:cNvPr>
          <p:cNvSpPr>
            <a:spLocks noGrp="1"/>
          </p:cNvSpPr>
          <p:nvPr>
            <p:ph sz="half" idx="1"/>
          </p:nvPr>
        </p:nvSpPr>
        <p:spPr>
          <a:xfrm>
            <a:off x="1246094" y="1981201"/>
            <a:ext cx="10103224" cy="4195762"/>
          </a:xfrm>
        </p:spPr>
        <p:txBody>
          <a:bodyPr>
            <a:normAutofit fontScale="40000" lnSpcReduction="20000"/>
          </a:bodyPr>
          <a:lstStyle/>
          <a:p>
            <a:pPr marL="0" indent="0">
              <a:buNone/>
            </a:pPr>
            <a:endParaRPr lang="en-IN" dirty="0"/>
          </a:p>
        </p:txBody>
      </p:sp>
      <p:sp>
        <p:nvSpPr>
          <p:cNvPr id="4" name="Content Placeholder 3">
            <a:extLst>
              <a:ext uri="{FF2B5EF4-FFF2-40B4-BE49-F238E27FC236}">
                <a16:creationId xmlns:a16="http://schemas.microsoft.com/office/drawing/2014/main" id="{F4FF2010-999A-CCF7-2C21-5FE24F1BA0E4}"/>
              </a:ext>
            </a:extLst>
          </p:cNvPr>
          <p:cNvSpPr>
            <a:spLocks noGrp="1"/>
          </p:cNvSpPr>
          <p:nvPr>
            <p:ph sz="half" idx="2"/>
          </p:nvPr>
        </p:nvSpPr>
        <p:spPr>
          <a:xfrm>
            <a:off x="4374776" y="1541929"/>
            <a:ext cx="5038164" cy="367553"/>
          </a:xfrm>
        </p:spPr>
        <p:txBody>
          <a:bodyPr>
            <a:normAutofit fontScale="40000" lnSpcReduction="20000"/>
          </a:bodyPr>
          <a:lstStyle/>
          <a:p>
            <a:pPr marL="0" indent="0">
              <a:lnSpc>
                <a:spcPct val="110000"/>
              </a:lnSpc>
              <a:spcBef>
                <a:spcPct val="0"/>
              </a:spcBef>
              <a:buNone/>
            </a:pPr>
            <a:r>
              <a:rPr lang="en-IN" sz="4800" b="1" dirty="0">
                <a:effectLst>
                  <a:outerShdw blurRad="38100" dist="38100" dir="2700000" algn="tl">
                    <a:srgbClr val="000000">
                      <a:alpha val="43137"/>
                    </a:srgbClr>
                  </a:outerShdw>
                </a:effectLst>
                <a:latin typeface="+mj-lt"/>
                <a:ea typeface="+mj-ea"/>
                <a:cs typeface="+mj-cs"/>
              </a:rPr>
              <a:t>Models used for Classification</a:t>
            </a:r>
          </a:p>
        </p:txBody>
      </p:sp>
      <p:sp>
        <p:nvSpPr>
          <p:cNvPr id="6" name="Rectangle 5">
            <a:extLst>
              <a:ext uri="{FF2B5EF4-FFF2-40B4-BE49-F238E27FC236}">
                <a16:creationId xmlns:a16="http://schemas.microsoft.com/office/drawing/2014/main" id="{894D2CED-9015-BBE7-9C90-63BA6E4E9F9D}"/>
              </a:ext>
            </a:extLst>
          </p:cNvPr>
          <p:cNvSpPr/>
          <p:nvPr/>
        </p:nvSpPr>
        <p:spPr>
          <a:xfrm>
            <a:off x="1246095" y="1909482"/>
            <a:ext cx="4849906" cy="426748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n w="22225">
                <a:solidFill>
                  <a:schemeClr val="accent2"/>
                </a:solidFill>
                <a:prstDash val="solid"/>
              </a:ln>
              <a:solidFill>
                <a:schemeClr val="accent2">
                  <a:lumMod val="40000"/>
                  <a:lumOff val="60000"/>
                </a:schemeClr>
              </a:solidFill>
            </a:endParaRPr>
          </a:p>
        </p:txBody>
      </p:sp>
      <p:sp>
        <p:nvSpPr>
          <p:cNvPr id="9" name="Rectangle 8">
            <a:extLst>
              <a:ext uri="{FF2B5EF4-FFF2-40B4-BE49-F238E27FC236}">
                <a16:creationId xmlns:a16="http://schemas.microsoft.com/office/drawing/2014/main" id="{79986711-A239-716E-BFCE-823E931767FD}"/>
              </a:ext>
            </a:extLst>
          </p:cNvPr>
          <p:cNvSpPr/>
          <p:nvPr/>
        </p:nvSpPr>
        <p:spPr>
          <a:xfrm>
            <a:off x="6109356" y="1909482"/>
            <a:ext cx="5957137" cy="426748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95935">
              <a:lnSpc>
                <a:spcPct val="115000"/>
              </a:lnSpc>
            </a:pPr>
            <a:r>
              <a:rPr lang="en-IN" sz="1400" dirty="0">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rPr>
              <a:t>Multinomial Naïve Bayes algorithm is a probabilistic learning method that is mostly used in NLP.</a:t>
            </a:r>
          </a:p>
          <a:p>
            <a:pPr marL="495935">
              <a:lnSpc>
                <a:spcPct val="115000"/>
              </a:lnSpc>
            </a:pPr>
            <a:r>
              <a:rPr lang="en-IN" sz="1400" dirty="0">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rPr>
              <a:t>The algorithm is based on the Bayes </a:t>
            </a:r>
            <a:r>
              <a:rPr lang="en-IN" sz="1400" dirty="0" err="1">
                <a:solidFill>
                  <a:srgbClr val="000000"/>
                </a:solidFill>
                <a:latin typeface="Times New Roman" panose="02020603050405020304" pitchFamily="18" charset="0"/>
                <a:ea typeface="Times New Roman" panose="02020603050405020304" pitchFamily="18" charset="0"/>
                <a:cs typeface="Calibri" panose="020F0502020204030204" pitchFamily="34" charset="0"/>
              </a:rPr>
              <a:t>t</a:t>
            </a:r>
            <a:r>
              <a:rPr lang="en-IN" sz="1400" dirty="0" err="1">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rPr>
              <a:t>heoram</a:t>
            </a:r>
            <a:r>
              <a:rPr lang="en-IN" sz="1400" dirty="0">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rPr>
              <a:t> and predicts the bag of text</a:t>
            </a:r>
          </a:p>
          <a:p>
            <a:pPr marL="495935">
              <a:lnSpc>
                <a:spcPct val="115000"/>
              </a:lnSpc>
            </a:pPr>
            <a:endParaRPr lang="en-IN" sz="1400" dirty="0">
              <a:solidFill>
                <a:schemeClr val="tx2">
                  <a:lumMod val="60000"/>
                  <a:lumOff val="40000"/>
                </a:schemeClr>
              </a:solidFill>
              <a:effectLst/>
              <a:latin typeface="Times New Roman" panose="02020603050405020304" pitchFamily="18" charset="0"/>
              <a:ea typeface="Times New Roman" panose="02020603050405020304" pitchFamily="18" charset="0"/>
              <a:cs typeface="Calibri" panose="020F0502020204030204" pitchFamily="34" charset="0"/>
            </a:endParaRPr>
          </a:p>
          <a:p>
            <a:pPr marL="495935">
              <a:lnSpc>
                <a:spcPct val="115000"/>
              </a:lnSpc>
            </a:pPr>
            <a:r>
              <a:rPr lang="en-IN" sz="1400" dirty="0">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rPr>
              <a:t>Logistic Regression is a statical method for predicting binary classes.</a:t>
            </a:r>
          </a:p>
          <a:p>
            <a:pPr marL="495935">
              <a:lnSpc>
                <a:spcPct val="115000"/>
              </a:lnSpc>
            </a:pPr>
            <a:r>
              <a:rPr lang="en-IN" sz="1400" dirty="0">
                <a:solidFill>
                  <a:srgbClr val="000000"/>
                </a:solidFill>
                <a:latin typeface="Times New Roman" panose="02020603050405020304" pitchFamily="18" charset="0"/>
                <a:ea typeface="Times New Roman" panose="02020603050405020304" pitchFamily="18" charset="0"/>
                <a:cs typeface="Calibri" panose="020F0502020204030204" pitchFamily="34" charset="0"/>
              </a:rPr>
              <a:t>It computes the probability of an event </a:t>
            </a:r>
            <a:endParaRPr lang="en-IN" sz="1400" dirty="0">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endParaRPr>
          </a:p>
          <a:p>
            <a:pPr marL="495935">
              <a:lnSpc>
                <a:spcPct val="115000"/>
              </a:lnSpc>
            </a:pPr>
            <a:endParaRPr lang="en-IN" sz="1200" dirty="0">
              <a:solidFill>
                <a:srgbClr val="000000"/>
              </a:solidFill>
              <a:latin typeface="Times New Roman" panose="02020603050405020304" pitchFamily="18" charset="0"/>
              <a:ea typeface="Times New Roman" panose="02020603050405020304" pitchFamily="18" charset="0"/>
              <a:cs typeface="Calibri" panose="020F0502020204030204" pitchFamily="34" charset="0"/>
            </a:endParaRPr>
          </a:p>
          <a:p>
            <a:pPr marL="495935">
              <a:lnSpc>
                <a:spcPct val="115000"/>
              </a:lnSpc>
            </a:pPr>
            <a:r>
              <a:rPr lang="en-IN" sz="1400" dirty="0">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rPr>
              <a:t>A Decision tree is a flowchart-like tree Structure where we an internal node represents feature, the branch represents the outcome</a:t>
            </a:r>
          </a:p>
          <a:p>
            <a:pPr marL="495935">
              <a:lnSpc>
                <a:spcPct val="115000"/>
              </a:lnSpc>
            </a:pPr>
            <a:endParaRPr lang="en-US" sz="1400" dirty="0">
              <a:solidFill>
                <a:srgbClr val="0F0D29"/>
              </a:solidFill>
              <a:effectLst/>
              <a:latin typeface="Times New Roman" panose="02020603050405020304" pitchFamily="18" charset="0"/>
              <a:ea typeface="Times New Roman" panose="02020603050405020304" pitchFamily="18" charset="0"/>
            </a:endParaRPr>
          </a:p>
          <a:p>
            <a:pPr marL="495935">
              <a:lnSpc>
                <a:spcPct val="115000"/>
              </a:lnSpc>
            </a:pPr>
            <a:r>
              <a:rPr lang="en-US" sz="1200" dirty="0">
                <a:solidFill>
                  <a:srgbClr val="0F0D29"/>
                </a:solidFill>
                <a:effectLst/>
                <a:latin typeface="Times New Roman" panose="02020603050405020304" pitchFamily="18" charset="0"/>
                <a:ea typeface="Times New Roman" panose="02020603050405020304" pitchFamily="18" charset="0"/>
              </a:rPr>
              <a:t>A </a:t>
            </a:r>
            <a:r>
              <a:rPr lang="en-US" sz="1200" i="1" dirty="0">
                <a:solidFill>
                  <a:srgbClr val="0F0D29"/>
                </a:solidFill>
                <a:effectLst/>
                <a:latin typeface="Times New Roman" panose="02020603050405020304" pitchFamily="18" charset="0"/>
                <a:ea typeface="Times New Roman" panose="02020603050405020304" pitchFamily="18" charset="0"/>
              </a:rPr>
              <a:t>random forest</a:t>
            </a:r>
            <a:r>
              <a:rPr lang="en-US" sz="1200" dirty="0">
                <a:solidFill>
                  <a:srgbClr val="0F0D29"/>
                </a:solidFill>
                <a:effectLst/>
                <a:latin typeface="Times New Roman" panose="02020603050405020304" pitchFamily="18" charset="0"/>
                <a:ea typeface="Times New Roman" panose="02020603050405020304" pitchFamily="18" charset="0"/>
              </a:rPr>
              <a:t> is a meta estimator that fits a number of decision tree classifiers on various sub-samples of the dataset and use averaging to improve the predictive accuracy and control over-fitting</a:t>
            </a:r>
            <a:endParaRPr lang="en-IN" sz="1200" dirty="0">
              <a:solidFill>
                <a:srgbClr val="000000"/>
              </a:solidFill>
              <a:latin typeface="Times New Roman" panose="02020603050405020304" pitchFamily="18" charset="0"/>
              <a:ea typeface="Times New Roman" panose="02020603050405020304" pitchFamily="18" charset="0"/>
              <a:cs typeface="Calibri" panose="020F0502020204030204" pitchFamily="34" charset="0"/>
            </a:endParaRPr>
          </a:p>
          <a:p>
            <a:pPr marL="495935">
              <a:lnSpc>
                <a:spcPct val="115000"/>
              </a:lnSpc>
            </a:pPr>
            <a:endParaRPr lang="en-IN" sz="1200" dirty="0">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endParaRPr>
          </a:p>
          <a:p>
            <a:pPr marL="495935">
              <a:lnSpc>
                <a:spcPct val="115000"/>
              </a:lnSpc>
            </a:pPr>
            <a:r>
              <a:rPr lang="en-US" sz="1200" dirty="0">
                <a:solidFill>
                  <a:srgbClr val="222222"/>
                </a:solidFill>
                <a:effectLst/>
                <a:latin typeface="Times New Roman" panose="02020603050405020304" pitchFamily="18" charset="0"/>
                <a:ea typeface="Times New Roman" panose="02020603050405020304" pitchFamily="18" charset="0"/>
              </a:rPr>
              <a:t>AdaBoost also called Adaptive Boosting is a technique in Machine Learning used as an Ensemble Method. The most common algorithm used with AdaBoost is decision trees with one level that means with Decision trees with only 1 </a:t>
            </a:r>
            <a:r>
              <a:rPr lang="en-US" sz="1200" dirty="0" err="1">
                <a:solidFill>
                  <a:srgbClr val="222222"/>
                </a:solidFill>
                <a:effectLst/>
                <a:latin typeface="Times New Roman" panose="02020603050405020304" pitchFamily="18" charset="0"/>
                <a:ea typeface="Times New Roman" panose="02020603050405020304" pitchFamily="18" charset="0"/>
              </a:rPr>
              <a:t>spli</a:t>
            </a:r>
            <a:r>
              <a:rPr lang="en-IN" sz="1200" dirty="0">
                <a:solidFill>
                  <a:srgbClr val="222222"/>
                </a:solidFill>
                <a:effectLst/>
                <a:latin typeface="Times New Roman" panose="02020603050405020304" pitchFamily="18" charset="0"/>
                <a:ea typeface="Times New Roman" panose="02020603050405020304" pitchFamily="18" charset="0"/>
              </a:rPr>
              <a:t>t</a:t>
            </a:r>
            <a:endParaRPr lang="en-IN" sz="1200" dirty="0">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endParaRPr>
          </a:p>
        </p:txBody>
      </p:sp>
      <p:sp>
        <p:nvSpPr>
          <p:cNvPr id="10" name="Rectangle 9">
            <a:extLst>
              <a:ext uri="{FF2B5EF4-FFF2-40B4-BE49-F238E27FC236}">
                <a16:creationId xmlns:a16="http://schemas.microsoft.com/office/drawing/2014/main" id="{6614C9A2-E2C6-892B-D6E6-CCD3960BE3D6}"/>
              </a:ext>
            </a:extLst>
          </p:cNvPr>
          <p:cNvSpPr/>
          <p:nvPr/>
        </p:nvSpPr>
        <p:spPr>
          <a:xfrm>
            <a:off x="1246094" y="1909482"/>
            <a:ext cx="1102659" cy="426748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sz="6000" dirty="0"/>
          </a:p>
          <a:p>
            <a:pPr algn="ctr"/>
            <a:r>
              <a:rPr lang="en-IN" sz="6000" dirty="0"/>
              <a:t>1</a:t>
            </a:r>
            <a:endParaRPr lang="en-IN" dirty="0"/>
          </a:p>
          <a:p>
            <a:pPr algn="ctr"/>
            <a:r>
              <a:rPr lang="en-IN" sz="6000" dirty="0"/>
              <a:t>2</a:t>
            </a:r>
          </a:p>
          <a:p>
            <a:pPr algn="ctr"/>
            <a:r>
              <a:rPr lang="en-IN" sz="6000" dirty="0"/>
              <a:t>3</a:t>
            </a:r>
          </a:p>
          <a:p>
            <a:pPr algn="ctr"/>
            <a:r>
              <a:rPr lang="en-IN" sz="4800" dirty="0"/>
              <a:t>4</a:t>
            </a:r>
          </a:p>
          <a:p>
            <a:pPr algn="ctr"/>
            <a:endParaRPr lang="en-IN" dirty="0"/>
          </a:p>
          <a:p>
            <a:pPr algn="ctr"/>
            <a:r>
              <a:rPr lang="en-IN" sz="4400" dirty="0"/>
              <a:t>5</a:t>
            </a:r>
          </a:p>
          <a:p>
            <a:pPr algn="ctr"/>
            <a:endParaRPr lang="en-IN" dirty="0"/>
          </a:p>
          <a:p>
            <a:pPr algn="ctr"/>
            <a:endParaRPr lang="en-IN" dirty="0"/>
          </a:p>
          <a:p>
            <a:pPr algn="ctr"/>
            <a:endParaRPr lang="en-IN" dirty="0"/>
          </a:p>
          <a:p>
            <a:pPr algn="ctr"/>
            <a:endParaRPr lang="en-IN" dirty="0"/>
          </a:p>
        </p:txBody>
      </p:sp>
      <p:cxnSp>
        <p:nvCxnSpPr>
          <p:cNvPr id="12" name="Straight Connector 11">
            <a:extLst>
              <a:ext uri="{FF2B5EF4-FFF2-40B4-BE49-F238E27FC236}">
                <a16:creationId xmlns:a16="http://schemas.microsoft.com/office/drawing/2014/main" id="{F496160E-3D23-067A-27FD-59F5A9C130F8}"/>
              </a:ext>
            </a:extLst>
          </p:cNvPr>
          <p:cNvCxnSpPr/>
          <p:nvPr/>
        </p:nvCxnSpPr>
        <p:spPr>
          <a:xfrm>
            <a:off x="1252771" y="2801191"/>
            <a:ext cx="11026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CF8F33-91D5-C63F-C741-F5FC1DAA7091}"/>
              </a:ext>
            </a:extLst>
          </p:cNvPr>
          <p:cNvCxnSpPr/>
          <p:nvPr/>
        </p:nvCxnSpPr>
        <p:spPr>
          <a:xfrm>
            <a:off x="1246091" y="3706906"/>
            <a:ext cx="11026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AF27006-59BB-FABC-675F-23AEA0E61A20}"/>
              </a:ext>
            </a:extLst>
          </p:cNvPr>
          <p:cNvCxnSpPr/>
          <p:nvPr/>
        </p:nvCxnSpPr>
        <p:spPr>
          <a:xfrm>
            <a:off x="1252771" y="4424082"/>
            <a:ext cx="11026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0B58480-59A6-84DA-8F89-1803F8C828E1}"/>
              </a:ext>
            </a:extLst>
          </p:cNvPr>
          <p:cNvCxnSpPr/>
          <p:nvPr/>
        </p:nvCxnSpPr>
        <p:spPr>
          <a:xfrm>
            <a:off x="1246091" y="5271247"/>
            <a:ext cx="1102659"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BA943181-08F0-A07B-3D20-1685BB4C8489}"/>
              </a:ext>
            </a:extLst>
          </p:cNvPr>
          <p:cNvSpPr/>
          <p:nvPr/>
        </p:nvSpPr>
        <p:spPr>
          <a:xfrm>
            <a:off x="2348750" y="1909203"/>
            <a:ext cx="3747249" cy="958286"/>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Multinomial Naive Bayes</a:t>
            </a:r>
          </a:p>
        </p:txBody>
      </p:sp>
      <p:sp>
        <p:nvSpPr>
          <p:cNvPr id="20" name="Rectangle: Rounded Corners 19">
            <a:extLst>
              <a:ext uri="{FF2B5EF4-FFF2-40B4-BE49-F238E27FC236}">
                <a16:creationId xmlns:a16="http://schemas.microsoft.com/office/drawing/2014/main" id="{9009962D-7394-D6B6-B649-851537A2960C}"/>
              </a:ext>
            </a:extLst>
          </p:cNvPr>
          <p:cNvSpPr/>
          <p:nvPr/>
        </p:nvSpPr>
        <p:spPr>
          <a:xfrm>
            <a:off x="2342072" y="2867491"/>
            <a:ext cx="3747249" cy="818271"/>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Logistic Regression</a:t>
            </a:r>
          </a:p>
        </p:txBody>
      </p:sp>
      <p:sp>
        <p:nvSpPr>
          <p:cNvPr id="22" name="Rectangle: Rounded Corners 21">
            <a:extLst>
              <a:ext uri="{FF2B5EF4-FFF2-40B4-BE49-F238E27FC236}">
                <a16:creationId xmlns:a16="http://schemas.microsoft.com/office/drawing/2014/main" id="{8EB7311F-7216-126E-8D4C-48FDD3C5FE62}"/>
              </a:ext>
            </a:extLst>
          </p:cNvPr>
          <p:cNvSpPr/>
          <p:nvPr/>
        </p:nvSpPr>
        <p:spPr>
          <a:xfrm>
            <a:off x="2355430" y="3685763"/>
            <a:ext cx="3747249" cy="701189"/>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Decision Tree Classification Algorithm</a:t>
            </a:r>
          </a:p>
        </p:txBody>
      </p:sp>
      <p:sp>
        <p:nvSpPr>
          <p:cNvPr id="23" name="Rectangle: Rounded Corners 22">
            <a:extLst>
              <a:ext uri="{FF2B5EF4-FFF2-40B4-BE49-F238E27FC236}">
                <a16:creationId xmlns:a16="http://schemas.microsoft.com/office/drawing/2014/main" id="{CFE5EA9A-4FE6-4454-2617-4D9525F55523}"/>
              </a:ext>
            </a:extLst>
          </p:cNvPr>
          <p:cNvSpPr/>
          <p:nvPr/>
        </p:nvSpPr>
        <p:spPr>
          <a:xfrm>
            <a:off x="2342072" y="4415117"/>
            <a:ext cx="3747249" cy="856128"/>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Random Forest Classifier</a:t>
            </a:r>
          </a:p>
        </p:txBody>
      </p:sp>
      <p:sp>
        <p:nvSpPr>
          <p:cNvPr id="24" name="Rectangle: Rounded Corners 23">
            <a:extLst>
              <a:ext uri="{FF2B5EF4-FFF2-40B4-BE49-F238E27FC236}">
                <a16:creationId xmlns:a16="http://schemas.microsoft.com/office/drawing/2014/main" id="{66D32987-C16A-706C-745C-AF57623D1582}"/>
              </a:ext>
            </a:extLst>
          </p:cNvPr>
          <p:cNvSpPr/>
          <p:nvPr/>
        </p:nvSpPr>
        <p:spPr>
          <a:xfrm>
            <a:off x="2355430" y="5271245"/>
            <a:ext cx="3747250" cy="879812"/>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AdaBoost Classifier</a:t>
            </a:r>
          </a:p>
        </p:txBody>
      </p:sp>
    </p:spTree>
    <p:extLst>
      <p:ext uri="{BB962C8B-B14F-4D97-AF65-F5344CB8AC3E}">
        <p14:creationId xmlns:p14="http://schemas.microsoft.com/office/powerpoint/2010/main" val="1866290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AD65F676-4200-FF9E-42E7-97413CE505D9}"/>
              </a:ext>
            </a:extLst>
          </p:cNvPr>
          <p:cNvSpPr>
            <a:spLocks noGrp="1"/>
          </p:cNvSpPr>
          <p:nvPr>
            <p:ph type="title"/>
          </p:nvPr>
        </p:nvSpPr>
        <p:spPr>
          <a:xfrm>
            <a:off x="630936" y="502920"/>
            <a:ext cx="3419856" cy="1463040"/>
          </a:xfrm>
        </p:spPr>
        <p:txBody>
          <a:bodyPr vert="horz" lIns="91440" tIns="45720" rIns="91440" bIns="45720" rtlCol="0" anchor="ctr">
            <a:noAutofit/>
          </a:bodyPr>
          <a:lstStyle/>
          <a:p>
            <a:pPr algn="ctr"/>
            <a:r>
              <a:rPr lang="en-US" sz="2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Classification Models (Imbalanced Data)</a:t>
            </a:r>
          </a:p>
        </p:txBody>
      </p:sp>
      <p:sp>
        <p:nvSpPr>
          <p:cNvPr id="2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083FDB9A-A5FC-C30C-49EC-B562A8ABF58B}"/>
              </a:ext>
            </a:extLst>
          </p:cNvPr>
          <p:cNvSpPr>
            <a:spLocks noGrp="1"/>
          </p:cNvSpPr>
          <p:nvPr>
            <p:ph sz="half" idx="1"/>
          </p:nvPr>
        </p:nvSpPr>
        <p:spPr>
          <a:xfrm>
            <a:off x="4636006" y="359433"/>
            <a:ext cx="6894576" cy="1747091"/>
          </a:xfrm>
        </p:spPr>
        <p:txBody>
          <a:bodyPr vert="horz" lIns="91440" tIns="45720" rIns="91440" bIns="45720" rtlCol="0" anchor="ctr">
            <a:noAutofit/>
          </a:bodyPr>
          <a:lstStyle/>
          <a:p>
            <a:r>
              <a:rPr lang="en-US" sz="1400" dirty="0">
                <a:latin typeface="Times New Roman" panose="02020603050405020304" pitchFamily="18" charset="0"/>
                <a:cs typeface="Times New Roman" panose="02020603050405020304" pitchFamily="18" charset="0"/>
              </a:rPr>
              <a:t>Applied label encoder on sentiment column </a:t>
            </a:r>
          </a:p>
          <a:p>
            <a:r>
              <a:rPr lang="en-US" sz="1400" dirty="0">
                <a:latin typeface="Times New Roman" panose="02020603050405020304" pitchFamily="18" charset="0"/>
                <a:cs typeface="Times New Roman" panose="02020603050405020304" pitchFamily="18" charset="0"/>
              </a:rPr>
              <a:t>Prediction is 2 sentiment is positive</a:t>
            </a:r>
          </a:p>
          <a:p>
            <a:r>
              <a:rPr lang="en-US" sz="1400" dirty="0">
                <a:latin typeface="Times New Roman" panose="02020603050405020304" pitchFamily="18" charset="0"/>
                <a:cs typeface="Times New Roman" panose="02020603050405020304" pitchFamily="18" charset="0"/>
              </a:rPr>
              <a:t>Prediction is 1 sentiment is neutral </a:t>
            </a:r>
          </a:p>
          <a:p>
            <a:r>
              <a:rPr lang="en-US" sz="1400" dirty="0">
                <a:latin typeface="Times New Roman" panose="02020603050405020304" pitchFamily="18" charset="0"/>
                <a:cs typeface="Times New Roman" panose="02020603050405020304" pitchFamily="18" charset="0"/>
              </a:rPr>
              <a:t>Prediction is 0 sentiment is Negative </a:t>
            </a:r>
          </a:p>
          <a:p>
            <a:r>
              <a:rPr lang="en-US" sz="1400" dirty="0">
                <a:latin typeface="Times New Roman" panose="02020603050405020304" pitchFamily="18" charset="0"/>
                <a:cs typeface="Times New Roman" panose="02020603050405020304" pitchFamily="18" charset="0"/>
              </a:rPr>
              <a:t>Classification  on Review and Sentiment column</a:t>
            </a:r>
          </a:p>
          <a:p>
            <a:r>
              <a:rPr lang="en-US" sz="1400" dirty="0">
                <a:latin typeface="Times New Roman" panose="02020603050405020304" pitchFamily="18" charset="0"/>
                <a:cs typeface="Times New Roman" panose="02020603050405020304" pitchFamily="18" charset="0"/>
              </a:rPr>
              <a:t>Used TFIDF functions </a:t>
            </a:r>
          </a:p>
        </p:txBody>
      </p:sp>
      <p:sp>
        <p:nvSpPr>
          <p:cNvPr id="2" name="Rectangle: Rounded Corners 1">
            <a:extLst>
              <a:ext uri="{FF2B5EF4-FFF2-40B4-BE49-F238E27FC236}">
                <a16:creationId xmlns:a16="http://schemas.microsoft.com/office/drawing/2014/main" id="{99E0A887-F516-4EA0-7CBA-BC8B0C0D2F7A}"/>
              </a:ext>
            </a:extLst>
          </p:cNvPr>
          <p:cNvSpPr/>
          <p:nvPr/>
        </p:nvSpPr>
        <p:spPr>
          <a:xfrm>
            <a:off x="3795406" y="2436780"/>
            <a:ext cx="4601183" cy="291830"/>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Multinomial Naive Bayes</a:t>
            </a:r>
          </a:p>
        </p:txBody>
      </p:sp>
      <p:graphicFrame>
        <p:nvGraphicFramePr>
          <p:cNvPr id="3" name="Table 4">
            <a:extLst>
              <a:ext uri="{FF2B5EF4-FFF2-40B4-BE49-F238E27FC236}">
                <a16:creationId xmlns:a16="http://schemas.microsoft.com/office/drawing/2014/main" id="{146C43DB-DED5-0BCE-B7C7-CDF8394B72F5}"/>
              </a:ext>
            </a:extLst>
          </p:cNvPr>
          <p:cNvGraphicFramePr>
            <a:graphicFrameLocks/>
          </p:cNvGraphicFramePr>
          <p:nvPr>
            <p:extLst>
              <p:ext uri="{D42A27DB-BD31-4B8C-83A1-F6EECF244321}">
                <p14:modId xmlns:p14="http://schemas.microsoft.com/office/powerpoint/2010/main" val="2833502151"/>
              </p:ext>
            </p:extLst>
          </p:nvPr>
        </p:nvGraphicFramePr>
        <p:xfrm>
          <a:off x="838199" y="2839506"/>
          <a:ext cx="10515600" cy="1463040"/>
        </p:xfrm>
        <a:graphic>
          <a:graphicData uri="http://schemas.openxmlformats.org/drawingml/2006/table">
            <a:tbl>
              <a:tblPr firstRow="1" bandRow="1">
                <a:tableStyleId>{5940675A-B579-460E-94D1-54222C63F5DA}</a:tableStyleId>
              </a:tblPr>
              <a:tblGrid>
                <a:gridCol w="2103120">
                  <a:extLst>
                    <a:ext uri="{9D8B030D-6E8A-4147-A177-3AD203B41FA5}">
                      <a16:colId xmlns:a16="http://schemas.microsoft.com/office/drawing/2014/main" val="2132289354"/>
                    </a:ext>
                  </a:extLst>
                </a:gridCol>
                <a:gridCol w="2103120">
                  <a:extLst>
                    <a:ext uri="{9D8B030D-6E8A-4147-A177-3AD203B41FA5}">
                      <a16:colId xmlns:a16="http://schemas.microsoft.com/office/drawing/2014/main" val="1289525700"/>
                    </a:ext>
                  </a:extLst>
                </a:gridCol>
                <a:gridCol w="2103120">
                  <a:extLst>
                    <a:ext uri="{9D8B030D-6E8A-4147-A177-3AD203B41FA5}">
                      <a16:colId xmlns:a16="http://schemas.microsoft.com/office/drawing/2014/main" val="3174554607"/>
                    </a:ext>
                  </a:extLst>
                </a:gridCol>
                <a:gridCol w="2103120">
                  <a:extLst>
                    <a:ext uri="{9D8B030D-6E8A-4147-A177-3AD203B41FA5}">
                      <a16:colId xmlns:a16="http://schemas.microsoft.com/office/drawing/2014/main" val="2227342109"/>
                    </a:ext>
                  </a:extLst>
                </a:gridCol>
                <a:gridCol w="2103120">
                  <a:extLst>
                    <a:ext uri="{9D8B030D-6E8A-4147-A177-3AD203B41FA5}">
                      <a16:colId xmlns:a16="http://schemas.microsoft.com/office/drawing/2014/main" val="2981870082"/>
                    </a:ext>
                  </a:extLst>
                </a:gridCol>
              </a:tblGrid>
              <a:tr h="312829">
                <a:tc>
                  <a:txBody>
                    <a:bodyPr/>
                    <a:lstStyle/>
                    <a:p>
                      <a:pPr algn="ctr"/>
                      <a:r>
                        <a:rPr lang="en-US" dirty="0">
                          <a:latin typeface="Times New Roman" panose="02020603050405020304" pitchFamily="18" charset="0"/>
                          <a:cs typeface="Times New Roman" panose="02020603050405020304" pitchFamily="18" charset="0"/>
                        </a:rPr>
                        <a:t>Class</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Precision </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Recall</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F1-Score</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Support</a:t>
                      </a:r>
                    </a:p>
                  </a:txBody>
                  <a:tcPr>
                    <a:solidFill>
                      <a:schemeClr val="bg2"/>
                    </a:solidFill>
                  </a:tcPr>
                </a:tc>
                <a:extLst>
                  <a:ext uri="{0D108BD9-81ED-4DB2-BD59-A6C34878D82A}">
                    <a16:rowId xmlns:a16="http://schemas.microsoft.com/office/drawing/2014/main" val="4069718190"/>
                  </a:ext>
                </a:extLst>
              </a:tr>
              <a:tr h="312829">
                <a:tc>
                  <a:txBody>
                    <a:bodyPr/>
                    <a:lstStyle/>
                    <a:p>
                      <a:pPr algn="ctr"/>
                      <a:r>
                        <a:rPr lang="en-US" dirty="0">
                          <a:latin typeface="Times New Roman" panose="02020603050405020304" pitchFamily="18" charset="0"/>
                          <a:cs typeface="Times New Roman" panose="02020603050405020304" pitchFamily="18" charset="0"/>
                        </a:rPr>
                        <a:t>0</a:t>
                      </a:r>
                    </a:p>
                  </a:txBody>
                  <a:tcPr/>
                </a:tc>
                <a:tc>
                  <a:txBody>
                    <a:bodyPr/>
                    <a:lstStyle/>
                    <a:p>
                      <a:pPr algn="ctr"/>
                      <a:r>
                        <a:rPr lang="en-US" dirty="0">
                          <a:latin typeface="Times New Roman" panose="02020603050405020304" pitchFamily="18" charset="0"/>
                          <a:cs typeface="Times New Roman" panose="02020603050405020304" pitchFamily="18" charset="0"/>
                        </a:rPr>
                        <a:t>1.00</a:t>
                      </a:r>
                    </a:p>
                  </a:txBody>
                  <a:tcPr/>
                </a:tc>
                <a:tc>
                  <a:txBody>
                    <a:bodyPr/>
                    <a:lstStyle/>
                    <a:p>
                      <a:pPr algn="ctr"/>
                      <a:r>
                        <a:rPr lang="en-US" dirty="0">
                          <a:latin typeface="Times New Roman" panose="02020603050405020304" pitchFamily="18" charset="0"/>
                          <a:cs typeface="Times New Roman" panose="02020603050405020304" pitchFamily="18" charset="0"/>
                        </a:rPr>
                        <a:t>0.01</a:t>
                      </a:r>
                    </a:p>
                  </a:txBody>
                  <a:tcPr/>
                </a:tc>
                <a:tc>
                  <a:txBody>
                    <a:bodyPr/>
                    <a:lstStyle/>
                    <a:p>
                      <a:pPr algn="ctr"/>
                      <a:r>
                        <a:rPr lang="en-US" dirty="0">
                          <a:latin typeface="Times New Roman" panose="02020603050405020304" pitchFamily="18" charset="0"/>
                          <a:cs typeface="Times New Roman" panose="02020603050405020304" pitchFamily="18" charset="0"/>
                        </a:rPr>
                        <a:t>0.01</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3323</a:t>
                      </a:r>
                    </a:p>
                  </a:txBody>
                  <a:tcPr/>
                </a:tc>
                <a:extLst>
                  <a:ext uri="{0D108BD9-81ED-4DB2-BD59-A6C34878D82A}">
                    <a16:rowId xmlns:a16="http://schemas.microsoft.com/office/drawing/2014/main" val="1699622394"/>
                  </a:ext>
                </a:extLst>
              </a:tr>
              <a:tr h="312829">
                <a:tc>
                  <a:txBody>
                    <a:bodyPr/>
                    <a:lstStyle/>
                    <a:p>
                      <a:pPr algn="ctr"/>
                      <a:r>
                        <a:rPr lang="en-US" dirty="0">
                          <a:latin typeface="Times New Roman" panose="02020603050405020304" pitchFamily="18" charset="0"/>
                          <a:cs typeface="Times New Roman" panose="02020603050405020304" pitchFamily="18" charset="0"/>
                        </a:rPr>
                        <a:t>1</a:t>
                      </a:r>
                    </a:p>
                  </a:txBody>
                  <a:tcPr/>
                </a:tc>
                <a:tc>
                  <a:txBody>
                    <a:bodyPr/>
                    <a:lstStyle/>
                    <a:p>
                      <a:pPr algn="ctr"/>
                      <a:r>
                        <a:rPr lang="en-US" dirty="0">
                          <a:latin typeface="Times New Roman" panose="02020603050405020304" pitchFamily="18" charset="0"/>
                          <a:cs typeface="Times New Roman" panose="02020603050405020304" pitchFamily="18" charset="0"/>
                        </a:rPr>
                        <a:t>1.00</a:t>
                      </a:r>
                    </a:p>
                  </a:txBody>
                  <a:tcPr/>
                </a:tc>
                <a:tc>
                  <a:txBody>
                    <a:bodyPr/>
                    <a:lstStyle/>
                    <a:p>
                      <a:pPr algn="ctr"/>
                      <a:r>
                        <a:rPr lang="en-US" dirty="0">
                          <a:latin typeface="Times New Roman" panose="02020603050405020304" pitchFamily="18" charset="0"/>
                          <a:cs typeface="Times New Roman" panose="02020603050405020304" pitchFamily="18" charset="0"/>
                        </a:rPr>
                        <a:t>0.03</a:t>
                      </a:r>
                    </a:p>
                  </a:txBody>
                  <a:tcPr/>
                </a:tc>
                <a:tc>
                  <a:txBody>
                    <a:bodyPr/>
                    <a:lstStyle/>
                    <a:p>
                      <a:pPr algn="ctr"/>
                      <a:r>
                        <a:rPr lang="en-US" dirty="0">
                          <a:latin typeface="Times New Roman" panose="02020603050405020304" pitchFamily="18" charset="0"/>
                          <a:cs typeface="Times New Roman" panose="02020603050405020304" pitchFamily="18" charset="0"/>
                        </a:rPr>
                        <a:t>0.07</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3651</a:t>
                      </a:r>
                    </a:p>
                  </a:txBody>
                  <a:tcPr/>
                </a:tc>
                <a:extLst>
                  <a:ext uri="{0D108BD9-81ED-4DB2-BD59-A6C34878D82A}">
                    <a16:rowId xmlns:a16="http://schemas.microsoft.com/office/drawing/2014/main" val="754160505"/>
                  </a:ext>
                </a:extLst>
              </a:tr>
              <a:tr h="312829">
                <a:tc>
                  <a:txBody>
                    <a:bodyPr/>
                    <a:lstStyle/>
                    <a:p>
                      <a:pPr algn="ctr"/>
                      <a:r>
                        <a:rPr lang="en-US" dirty="0">
                          <a:latin typeface="Times New Roman" panose="02020603050405020304" pitchFamily="18" charset="0"/>
                          <a:cs typeface="Times New Roman" panose="02020603050405020304" pitchFamily="18" charset="0"/>
                        </a:rPr>
                        <a:t>2</a:t>
                      </a:r>
                    </a:p>
                  </a:txBody>
                  <a:tcPr/>
                </a:tc>
                <a:tc>
                  <a:txBody>
                    <a:bodyPr/>
                    <a:lstStyle/>
                    <a:p>
                      <a:pPr algn="ctr"/>
                      <a:r>
                        <a:rPr lang="en-US" dirty="0">
                          <a:latin typeface="Times New Roman" panose="02020603050405020304" pitchFamily="18" charset="0"/>
                          <a:cs typeface="Times New Roman" panose="02020603050405020304" pitchFamily="18" charset="0"/>
                        </a:rPr>
                        <a:t>0.88</a:t>
                      </a:r>
                    </a:p>
                  </a:txBody>
                  <a:tcPr/>
                </a:tc>
                <a:tc>
                  <a:txBody>
                    <a:bodyPr/>
                    <a:lstStyle/>
                    <a:p>
                      <a:pPr algn="ctr"/>
                      <a:r>
                        <a:rPr lang="en-US" dirty="0">
                          <a:latin typeface="Times New Roman" panose="02020603050405020304" pitchFamily="18" charset="0"/>
                          <a:cs typeface="Times New Roman" panose="02020603050405020304" pitchFamily="18" charset="0"/>
                        </a:rPr>
                        <a:t>1.00</a:t>
                      </a:r>
                    </a:p>
                  </a:txBody>
                  <a:tcPr/>
                </a:tc>
                <a:tc>
                  <a:txBody>
                    <a:bodyPr/>
                    <a:lstStyle/>
                    <a:p>
                      <a:pPr algn="ctr"/>
                      <a:r>
                        <a:rPr lang="en-US" dirty="0">
                          <a:latin typeface="Times New Roman" panose="02020603050405020304" pitchFamily="18" charset="0"/>
                          <a:cs typeface="Times New Roman" panose="02020603050405020304" pitchFamily="18" charset="0"/>
                        </a:rPr>
                        <a:t>0.93</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48625</a:t>
                      </a:r>
                    </a:p>
                  </a:txBody>
                  <a:tcPr/>
                </a:tc>
                <a:extLst>
                  <a:ext uri="{0D108BD9-81ED-4DB2-BD59-A6C34878D82A}">
                    <a16:rowId xmlns:a16="http://schemas.microsoft.com/office/drawing/2014/main" val="3653143178"/>
                  </a:ext>
                </a:extLst>
              </a:tr>
            </a:tbl>
          </a:graphicData>
        </a:graphic>
      </p:graphicFrame>
      <p:sp>
        <p:nvSpPr>
          <p:cNvPr id="5" name="Rectangle: Rounded Corners 4">
            <a:extLst>
              <a:ext uri="{FF2B5EF4-FFF2-40B4-BE49-F238E27FC236}">
                <a16:creationId xmlns:a16="http://schemas.microsoft.com/office/drawing/2014/main" id="{00D1880F-EC64-2ABF-3204-39D00C33291E}"/>
              </a:ext>
            </a:extLst>
          </p:cNvPr>
          <p:cNvSpPr/>
          <p:nvPr/>
        </p:nvSpPr>
        <p:spPr>
          <a:xfrm>
            <a:off x="3795406" y="4489315"/>
            <a:ext cx="4601183" cy="291830"/>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Logistic Regression</a:t>
            </a:r>
          </a:p>
        </p:txBody>
      </p:sp>
      <p:graphicFrame>
        <p:nvGraphicFramePr>
          <p:cNvPr id="6" name="Table 5">
            <a:extLst>
              <a:ext uri="{FF2B5EF4-FFF2-40B4-BE49-F238E27FC236}">
                <a16:creationId xmlns:a16="http://schemas.microsoft.com/office/drawing/2014/main" id="{CBB4632A-7420-067F-937E-B3C35D7FBE37}"/>
              </a:ext>
            </a:extLst>
          </p:cNvPr>
          <p:cNvGraphicFramePr>
            <a:graphicFrameLocks noGrp="1"/>
          </p:cNvGraphicFramePr>
          <p:nvPr>
            <p:extLst>
              <p:ext uri="{D42A27DB-BD31-4B8C-83A1-F6EECF244321}">
                <p14:modId xmlns:p14="http://schemas.microsoft.com/office/powerpoint/2010/main" val="3564839891"/>
              </p:ext>
            </p:extLst>
          </p:nvPr>
        </p:nvGraphicFramePr>
        <p:xfrm>
          <a:off x="838198" y="4892041"/>
          <a:ext cx="10515600" cy="1463040"/>
        </p:xfrm>
        <a:graphic>
          <a:graphicData uri="http://schemas.openxmlformats.org/drawingml/2006/table">
            <a:tbl>
              <a:tblPr firstRow="1" bandRow="1">
                <a:tableStyleId>{5940675A-B579-460E-94D1-54222C63F5DA}</a:tableStyleId>
              </a:tblPr>
              <a:tblGrid>
                <a:gridCol w="2103120">
                  <a:extLst>
                    <a:ext uri="{9D8B030D-6E8A-4147-A177-3AD203B41FA5}">
                      <a16:colId xmlns:a16="http://schemas.microsoft.com/office/drawing/2014/main" val="2985780751"/>
                    </a:ext>
                  </a:extLst>
                </a:gridCol>
                <a:gridCol w="2103120">
                  <a:extLst>
                    <a:ext uri="{9D8B030D-6E8A-4147-A177-3AD203B41FA5}">
                      <a16:colId xmlns:a16="http://schemas.microsoft.com/office/drawing/2014/main" val="3437709922"/>
                    </a:ext>
                  </a:extLst>
                </a:gridCol>
                <a:gridCol w="2103120">
                  <a:extLst>
                    <a:ext uri="{9D8B030D-6E8A-4147-A177-3AD203B41FA5}">
                      <a16:colId xmlns:a16="http://schemas.microsoft.com/office/drawing/2014/main" val="514958351"/>
                    </a:ext>
                  </a:extLst>
                </a:gridCol>
                <a:gridCol w="2103120">
                  <a:extLst>
                    <a:ext uri="{9D8B030D-6E8A-4147-A177-3AD203B41FA5}">
                      <a16:colId xmlns:a16="http://schemas.microsoft.com/office/drawing/2014/main" val="661131800"/>
                    </a:ext>
                  </a:extLst>
                </a:gridCol>
                <a:gridCol w="2103120">
                  <a:extLst>
                    <a:ext uri="{9D8B030D-6E8A-4147-A177-3AD203B41FA5}">
                      <a16:colId xmlns:a16="http://schemas.microsoft.com/office/drawing/2014/main" val="1191711716"/>
                    </a:ext>
                  </a:extLst>
                </a:gridCol>
              </a:tblGrid>
              <a:tr h="328309">
                <a:tc>
                  <a:txBody>
                    <a:bodyPr/>
                    <a:lstStyle/>
                    <a:p>
                      <a:pPr algn="ctr"/>
                      <a:r>
                        <a:rPr lang="en-US" dirty="0">
                          <a:latin typeface="Times New Roman" panose="02020603050405020304" pitchFamily="18" charset="0"/>
                          <a:cs typeface="Times New Roman" panose="02020603050405020304" pitchFamily="18" charset="0"/>
                        </a:rPr>
                        <a:t>Class</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Precision </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Recall</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F1-Score</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Support</a:t>
                      </a:r>
                    </a:p>
                  </a:txBody>
                  <a:tcPr>
                    <a:solidFill>
                      <a:schemeClr val="bg2"/>
                    </a:solidFill>
                  </a:tcPr>
                </a:tc>
                <a:extLst>
                  <a:ext uri="{0D108BD9-81ED-4DB2-BD59-A6C34878D82A}">
                    <a16:rowId xmlns:a16="http://schemas.microsoft.com/office/drawing/2014/main" val="1856938507"/>
                  </a:ext>
                </a:extLst>
              </a:tr>
              <a:tr h="328309">
                <a:tc>
                  <a:txBody>
                    <a:bodyPr/>
                    <a:lstStyle/>
                    <a:p>
                      <a:pPr algn="ctr"/>
                      <a:r>
                        <a:rPr lang="en-US" dirty="0">
                          <a:latin typeface="Times New Roman" panose="02020603050405020304" pitchFamily="18" charset="0"/>
                          <a:cs typeface="Times New Roman" panose="02020603050405020304" pitchFamily="18" charset="0"/>
                        </a:rPr>
                        <a:t>0</a:t>
                      </a:r>
                    </a:p>
                  </a:txBody>
                  <a:tcPr/>
                </a:tc>
                <a:tc>
                  <a:txBody>
                    <a:bodyPr/>
                    <a:lstStyle/>
                    <a:p>
                      <a:pPr algn="ctr"/>
                      <a:r>
                        <a:rPr lang="en-US" dirty="0">
                          <a:latin typeface="Times New Roman" panose="02020603050405020304" pitchFamily="18" charset="0"/>
                          <a:cs typeface="Times New Roman" panose="02020603050405020304" pitchFamily="18" charset="0"/>
                        </a:rPr>
                        <a:t>0.73</a:t>
                      </a:r>
                    </a:p>
                  </a:txBody>
                  <a:tcPr/>
                </a:tc>
                <a:tc>
                  <a:txBody>
                    <a:bodyPr/>
                    <a:lstStyle/>
                    <a:p>
                      <a:pPr algn="ctr"/>
                      <a:r>
                        <a:rPr lang="en-US" dirty="0">
                          <a:latin typeface="Times New Roman" panose="02020603050405020304" pitchFamily="18" charset="0"/>
                          <a:cs typeface="Times New Roman" panose="02020603050405020304" pitchFamily="18" charset="0"/>
                        </a:rPr>
                        <a:t>0.49</a:t>
                      </a:r>
                    </a:p>
                  </a:txBody>
                  <a:tcPr/>
                </a:tc>
                <a:tc>
                  <a:txBody>
                    <a:bodyPr/>
                    <a:lstStyle/>
                    <a:p>
                      <a:pPr algn="ctr"/>
                      <a:r>
                        <a:rPr lang="en-US" dirty="0">
                          <a:latin typeface="Times New Roman" panose="02020603050405020304" pitchFamily="18" charset="0"/>
                          <a:cs typeface="Times New Roman" panose="02020603050405020304" pitchFamily="18" charset="0"/>
                        </a:rPr>
                        <a:t>0.58</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3323</a:t>
                      </a:r>
                    </a:p>
                  </a:txBody>
                  <a:tcPr/>
                </a:tc>
                <a:extLst>
                  <a:ext uri="{0D108BD9-81ED-4DB2-BD59-A6C34878D82A}">
                    <a16:rowId xmlns:a16="http://schemas.microsoft.com/office/drawing/2014/main" val="1851608702"/>
                  </a:ext>
                </a:extLst>
              </a:tr>
              <a:tr h="328309">
                <a:tc>
                  <a:txBody>
                    <a:bodyPr/>
                    <a:lstStyle/>
                    <a:p>
                      <a:pPr algn="ctr"/>
                      <a:r>
                        <a:rPr lang="en-US" dirty="0">
                          <a:latin typeface="Times New Roman" panose="02020603050405020304" pitchFamily="18" charset="0"/>
                          <a:cs typeface="Times New Roman" panose="02020603050405020304" pitchFamily="18" charset="0"/>
                        </a:rPr>
                        <a:t>1</a:t>
                      </a:r>
                    </a:p>
                  </a:txBody>
                  <a:tcPr/>
                </a:tc>
                <a:tc>
                  <a:txBody>
                    <a:bodyPr/>
                    <a:lstStyle/>
                    <a:p>
                      <a:pPr algn="ctr"/>
                      <a:r>
                        <a:rPr lang="en-US" dirty="0">
                          <a:latin typeface="Times New Roman" panose="02020603050405020304" pitchFamily="18" charset="0"/>
                          <a:cs typeface="Times New Roman" panose="02020603050405020304" pitchFamily="18" charset="0"/>
                        </a:rPr>
                        <a:t>0.60</a:t>
                      </a:r>
                    </a:p>
                  </a:txBody>
                  <a:tcPr/>
                </a:tc>
                <a:tc>
                  <a:txBody>
                    <a:bodyPr/>
                    <a:lstStyle/>
                    <a:p>
                      <a:pPr algn="ctr"/>
                      <a:r>
                        <a:rPr lang="en-US" dirty="0">
                          <a:latin typeface="Times New Roman" panose="02020603050405020304" pitchFamily="18" charset="0"/>
                          <a:cs typeface="Times New Roman" panose="02020603050405020304" pitchFamily="18" charset="0"/>
                        </a:rPr>
                        <a:t>0.21</a:t>
                      </a:r>
                    </a:p>
                  </a:txBody>
                  <a:tcPr/>
                </a:tc>
                <a:tc>
                  <a:txBody>
                    <a:bodyPr/>
                    <a:lstStyle/>
                    <a:p>
                      <a:pPr algn="ctr"/>
                      <a:r>
                        <a:rPr lang="en-US" dirty="0">
                          <a:latin typeface="Times New Roman" panose="02020603050405020304" pitchFamily="18" charset="0"/>
                          <a:cs typeface="Times New Roman" panose="02020603050405020304" pitchFamily="18" charset="0"/>
                        </a:rPr>
                        <a:t>0.31</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3651</a:t>
                      </a:r>
                    </a:p>
                  </a:txBody>
                  <a:tcPr/>
                </a:tc>
                <a:extLst>
                  <a:ext uri="{0D108BD9-81ED-4DB2-BD59-A6C34878D82A}">
                    <a16:rowId xmlns:a16="http://schemas.microsoft.com/office/drawing/2014/main" val="3042431191"/>
                  </a:ext>
                </a:extLst>
              </a:tr>
              <a:tr h="328309">
                <a:tc>
                  <a:txBody>
                    <a:bodyPr/>
                    <a:lstStyle/>
                    <a:p>
                      <a:pPr algn="ctr"/>
                      <a:r>
                        <a:rPr lang="en-US" dirty="0">
                          <a:latin typeface="Times New Roman" panose="02020603050405020304" pitchFamily="18" charset="0"/>
                          <a:cs typeface="Times New Roman" panose="02020603050405020304" pitchFamily="18" charset="0"/>
                        </a:rPr>
                        <a:t>2</a:t>
                      </a:r>
                    </a:p>
                  </a:txBody>
                  <a:tcPr/>
                </a:tc>
                <a:tc>
                  <a:txBody>
                    <a:bodyPr/>
                    <a:lstStyle/>
                    <a:p>
                      <a:pPr algn="ctr"/>
                      <a:r>
                        <a:rPr lang="en-US" dirty="0">
                          <a:latin typeface="Times New Roman" panose="02020603050405020304" pitchFamily="18" charset="0"/>
                          <a:cs typeface="Times New Roman" panose="02020603050405020304" pitchFamily="18" charset="0"/>
                        </a:rPr>
                        <a:t>0.92</a:t>
                      </a:r>
                    </a:p>
                  </a:txBody>
                  <a:tcPr/>
                </a:tc>
                <a:tc>
                  <a:txBody>
                    <a:bodyPr/>
                    <a:lstStyle/>
                    <a:p>
                      <a:pPr algn="ctr"/>
                      <a:r>
                        <a:rPr lang="en-US" dirty="0">
                          <a:latin typeface="Times New Roman" panose="02020603050405020304" pitchFamily="18" charset="0"/>
                          <a:cs typeface="Times New Roman" panose="02020603050405020304" pitchFamily="18" charset="0"/>
                        </a:rPr>
                        <a:t>0.99</a:t>
                      </a:r>
                    </a:p>
                  </a:txBody>
                  <a:tcPr/>
                </a:tc>
                <a:tc>
                  <a:txBody>
                    <a:bodyPr/>
                    <a:lstStyle/>
                    <a:p>
                      <a:pPr algn="ctr"/>
                      <a:r>
                        <a:rPr lang="en-US" dirty="0">
                          <a:latin typeface="Times New Roman" panose="02020603050405020304" pitchFamily="18" charset="0"/>
                          <a:cs typeface="Times New Roman" panose="02020603050405020304" pitchFamily="18" charset="0"/>
                        </a:rPr>
                        <a:t>0.95</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48625</a:t>
                      </a:r>
                    </a:p>
                  </a:txBody>
                  <a:tcPr/>
                </a:tc>
                <a:extLst>
                  <a:ext uri="{0D108BD9-81ED-4DB2-BD59-A6C34878D82A}">
                    <a16:rowId xmlns:a16="http://schemas.microsoft.com/office/drawing/2014/main" val="361222535"/>
                  </a:ext>
                </a:extLst>
              </a:tr>
            </a:tbl>
          </a:graphicData>
        </a:graphic>
      </p:graphicFrame>
    </p:spTree>
    <p:extLst>
      <p:ext uri="{BB962C8B-B14F-4D97-AF65-F5344CB8AC3E}">
        <p14:creationId xmlns:p14="http://schemas.microsoft.com/office/powerpoint/2010/main" val="395609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338FF3B-C589-BA58-B40E-60D61C8F3D4B}"/>
              </a:ext>
            </a:extLst>
          </p:cNvPr>
          <p:cNvGraphicFramePr>
            <a:graphicFrameLocks noGrp="1"/>
          </p:cNvGraphicFramePr>
          <p:nvPr>
            <p:ph idx="1"/>
            <p:extLst>
              <p:ext uri="{D42A27DB-BD31-4B8C-83A1-F6EECF244321}">
                <p14:modId xmlns:p14="http://schemas.microsoft.com/office/powerpoint/2010/main" val="1800774434"/>
              </p:ext>
            </p:extLst>
          </p:nvPr>
        </p:nvGraphicFramePr>
        <p:xfrm>
          <a:off x="838197" y="2297500"/>
          <a:ext cx="10515600" cy="1463040"/>
        </p:xfrm>
        <a:graphic>
          <a:graphicData uri="http://schemas.openxmlformats.org/drawingml/2006/table">
            <a:tbl>
              <a:tblPr firstRow="1" bandRow="1">
                <a:tableStyleId>{5940675A-B579-460E-94D1-54222C63F5DA}</a:tableStyleId>
              </a:tblPr>
              <a:tblGrid>
                <a:gridCol w="2103120">
                  <a:extLst>
                    <a:ext uri="{9D8B030D-6E8A-4147-A177-3AD203B41FA5}">
                      <a16:colId xmlns:a16="http://schemas.microsoft.com/office/drawing/2014/main" val="2132289354"/>
                    </a:ext>
                  </a:extLst>
                </a:gridCol>
                <a:gridCol w="2103120">
                  <a:extLst>
                    <a:ext uri="{9D8B030D-6E8A-4147-A177-3AD203B41FA5}">
                      <a16:colId xmlns:a16="http://schemas.microsoft.com/office/drawing/2014/main" val="1289525700"/>
                    </a:ext>
                  </a:extLst>
                </a:gridCol>
                <a:gridCol w="2103120">
                  <a:extLst>
                    <a:ext uri="{9D8B030D-6E8A-4147-A177-3AD203B41FA5}">
                      <a16:colId xmlns:a16="http://schemas.microsoft.com/office/drawing/2014/main" val="3174554607"/>
                    </a:ext>
                  </a:extLst>
                </a:gridCol>
                <a:gridCol w="2103120">
                  <a:extLst>
                    <a:ext uri="{9D8B030D-6E8A-4147-A177-3AD203B41FA5}">
                      <a16:colId xmlns:a16="http://schemas.microsoft.com/office/drawing/2014/main" val="2227342109"/>
                    </a:ext>
                  </a:extLst>
                </a:gridCol>
                <a:gridCol w="2103120">
                  <a:extLst>
                    <a:ext uri="{9D8B030D-6E8A-4147-A177-3AD203B41FA5}">
                      <a16:colId xmlns:a16="http://schemas.microsoft.com/office/drawing/2014/main" val="2981870082"/>
                    </a:ext>
                  </a:extLst>
                </a:gridCol>
              </a:tblGrid>
              <a:tr h="312829">
                <a:tc>
                  <a:txBody>
                    <a:bodyPr/>
                    <a:lstStyle/>
                    <a:p>
                      <a:pPr algn="ctr"/>
                      <a:r>
                        <a:rPr lang="en-US" dirty="0">
                          <a:latin typeface="Times New Roman" panose="02020603050405020304" pitchFamily="18" charset="0"/>
                          <a:cs typeface="Times New Roman" panose="02020603050405020304" pitchFamily="18" charset="0"/>
                        </a:rPr>
                        <a:t>Class</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Precision </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Recall</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F1-Score</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Support</a:t>
                      </a:r>
                    </a:p>
                  </a:txBody>
                  <a:tcPr>
                    <a:solidFill>
                      <a:schemeClr val="bg2"/>
                    </a:solidFill>
                  </a:tcPr>
                </a:tc>
                <a:extLst>
                  <a:ext uri="{0D108BD9-81ED-4DB2-BD59-A6C34878D82A}">
                    <a16:rowId xmlns:a16="http://schemas.microsoft.com/office/drawing/2014/main" val="4069718190"/>
                  </a:ext>
                </a:extLst>
              </a:tr>
              <a:tr h="312829">
                <a:tc>
                  <a:txBody>
                    <a:bodyPr/>
                    <a:lstStyle/>
                    <a:p>
                      <a:pPr algn="ctr"/>
                      <a:r>
                        <a:rPr lang="en-US" dirty="0">
                          <a:latin typeface="Times New Roman" panose="02020603050405020304" pitchFamily="18" charset="0"/>
                          <a:cs typeface="Times New Roman" panose="02020603050405020304" pitchFamily="18" charset="0"/>
                        </a:rPr>
                        <a:t>0</a:t>
                      </a:r>
                    </a:p>
                  </a:txBody>
                  <a:tcPr/>
                </a:tc>
                <a:tc>
                  <a:txBody>
                    <a:bodyPr/>
                    <a:lstStyle/>
                    <a:p>
                      <a:pPr algn="ctr"/>
                      <a:r>
                        <a:rPr lang="en-US" dirty="0">
                          <a:latin typeface="Times New Roman" panose="02020603050405020304" pitchFamily="18" charset="0"/>
                          <a:cs typeface="Times New Roman" panose="02020603050405020304" pitchFamily="18" charset="0"/>
                        </a:rPr>
                        <a:t>0.76</a:t>
                      </a:r>
                    </a:p>
                  </a:txBody>
                  <a:tcPr/>
                </a:tc>
                <a:tc>
                  <a:txBody>
                    <a:bodyPr/>
                    <a:lstStyle/>
                    <a:p>
                      <a:pPr algn="ctr"/>
                      <a:r>
                        <a:rPr lang="en-US" dirty="0">
                          <a:latin typeface="Times New Roman" panose="02020603050405020304" pitchFamily="18" charset="0"/>
                          <a:cs typeface="Times New Roman" panose="02020603050405020304" pitchFamily="18" charset="0"/>
                        </a:rPr>
                        <a:t>0.21</a:t>
                      </a:r>
                    </a:p>
                  </a:txBody>
                  <a:tcPr/>
                </a:tc>
                <a:tc>
                  <a:txBody>
                    <a:bodyPr/>
                    <a:lstStyle/>
                    <a:p>
                      <a:pPr algn="ctr"/>
                      <a:r>
                        <a:rPr lang="en-US" dirty="0">
                          <a:latin typeface="Times New Roman" panose="02020603050405020304" pitchFamily="18" charset="0"/>
                          <a:cs typeface="Times New Roman" panose="02020603050405020304" pitchFamily="18" charset="0"/>
                        </a:rPr>
                        <a:t>0.33</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3323</a:t>
                      </a:r>
                    </a:p>
                  </a:txBody>
                  <a:tcPr/>
                </a:tc>
                <a:extLst>
                  <a:ext uri="{0D108BD9-81ED-4DB2-BD59-A6C34878D82A}">
                    <a16:rowId xmlns:a16="http://schemas.microsoft.com/office/drawing/2014/main" val="1699622394"/>
                  </a:ext>
                </a:extLst>
              </a:tr>
              <a:tr h="312829">
                <a:tc>
                  <a:txBody>
                    <a:bodyPr/>
                    <a:lstStyle/>
                    <a:p>
                      <a:pPr algn="ctr"/>
                      <a:r>
                        <a:rPr lang="en-US" dirty="0">
                          <a:latin typeface="Times New Roman" panose="02020603050405020304" pitchFamily="18" charset="0"/>
                          <a:cs typeface="Times New Roman" panose="02020603050405020304" pitchFamily="18" charset="0"/>
                        </a:rPr>
                        <a:t>1</a:t>
                      </a:r>
                    </a:p>
                  </a:txBody>
                  <a:tcPr/>
                </a:tc>
                <a:tc>
                  <a:txBody>
                    <a:bodyPr/>
                    <a:lstStyle/>
                    <a:p>
                      <a:pPr algn="ctr"/>
                      <a:r>
                        <a:rPr lang="en-US" dirty="0">
                          <a:latin typeface="Times New Roman" panose="02020603050405020304" pitchFamily="18" charset="0"/>
                          <a:cs typeface="Times New Roman" panose="02020603050405020304" pitchFamily="18" charset="0"/>
                        </a:rPr>
                        <a:t>0.90</a:t>
                      </a:r>
                    </a:p>
                  </a:txBody>
                  <a:tcPr/>
                </a:tc>
                <a:tc>
                  <a:txBody>
                    <a:bodyPr/>
                    <a:lstStyle/>
                    <a:p>
                      <a:pPr algn="ctr"/>
                      <a:r>
                        <a:rPr lang="en-US" dirty="0">
                          <a:latin typeface="Times New Roman" panose="02020603050405020304" pitchFamily="18" charset="0"/>
                          <a:cs typeface="Times New Roman" panose="02020603050405020304" pitchFamily="18" charset="0"/>
                        </a:rPr>
                        <a:t>0.14</a:t>
                      </a:r>
                    </a:p>
                  </a:txBody>
                  <a:tcPr/>
                </a:tc>
                <a:tc>
                  <a:txBody>
                    <a:bodyPr/>
                    <a:lstStyle/>
                    <a:p>
                      <a:pPr algn="ctr"/>
                      <a:r>
                        <a:rPr lang="en-US" dirty="0">
                          <a:latin typeface="Times New Roman" panose="02020603050405020304" pitchFamily="18" charset="0"/>
                          <a:cs typeface="Times New Roman" panose="02020603050405020304" pitchFamily="18" charset="0"/>
                        </a:rPr>
                        <a:t>0.24</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3651</a:t>
                      </a:r>
                    </a:p>
                  </a:txBody>
                  <a:tcPr/>
                </a:tc>
                <a:extLst>
                  <a:ext uri="{0D108BD9-81ED-4DB2-BD59-A6C34878D82A}">
                    <a16:rowId xmlns:a16="http://schemas.microsoft.com/office/drawing/2014/main" val="754160505"/>
                  </a:ext>
                </a:extLst>
              </a:tr>
              <a:tr h="312829">
                <a:tc>
                  <a:txBody>
                    <a:bodyPr/>
                    <a:lstStyle/>
                    <a:p>
                      <a:pPr algn="ctr"/>
                      <a:r>
                        <a:rPr lang="en-US" dirty="0">
                          <a:latin typeface="Times New Roman" panose="02020603050405020304" pitchFamily="18" charset="0"/>
                          <a:cs typeface="Times New Roman" panose="02020603050405020304" pitchFamily="18" charset="0"/>
                        </a:rPr>
                        <a:t>2</a:t>
                      </a:r>
                    </a:p>
                  </a:txBody>
                  <a:tcPr/>
                </a:tc>
                <a:tc>
                  <a:txBody>
                    <a:bodyPr/>
                    <a:lstStyle/>
                    <a:p>
                      <a:pPr algn="ctr"/>
                      <a:r>
                        <a:rPr lang="en-US" dirty="0">
                          <a:latin typeface="Times New Roman" panose="02020603050405020304" pitchFamily="18" charset="0"/>
                          <a:cs typeface="Times New Roman" panose="02020603050405020304" pitchFamily="18" charset="0"/>
                        </a:rPr>
                        <a:t>0.89</a:t>
                      </a:r>
                    </a:p>
                  </a:txBody>
                  <a:tcPr/>
                </a:tc>
                <a:tc>
                  <a:txBody>
                    <a:bodyPr/>
                    <a:lstStyle/>
                    <a:p>
                      <a:pPr algn="ctr"/>
                      <a:r>
                        <a:rPr lang="en-US" dirty="0">
                          <a:latin typeface="Times New Roman" panose="02020603050405020304" pitchFamily="18" charset="0"/>
                          <a:cs typeface="Times New Roman" panose="02020603050405020304" pitchFamily="18" charset="0"/>
                        </a:rPr>
                        <a:t>1.00</a:t>
                      </a:r>
                    </a:p>
                  </a:txBody>
                  <a:tcPr/>
                </a:tc>
                <a:tc>
                  <a:txBody>
                    <a:bodyPr/>
                    <a:lstStyle/>
                    <a:p>
                      <a:pPr algn="ctr"/>
                      <a:r>
                        <a:rPr lang="en-US" dirty="0">
                          <a:latin typeface="Times New Roman" panose="02020603050405020304" pitchFamily="18" charset="0"/>
                          <a:cs typeface="Times New Roman" panose="02020603050405020304" pitchFamily="18" charset="0"/>
                        </a:rPr>
                        <a:t>0.94</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48625</a:t>
                      </a:r>
                    </a:p>
                  </a:txBody>
                  <a:tcPr/>
                </a:tc>
                <a:extLst>
                  <a:ext uri="{0D108BD9-81ED-4DB2-BD59-A6C34878D82A}">
                    <a16:rowId xmlns:a16="http://schemas.microsoft.com/office/drawing/2014/main" val="3653143178"/>
                  </a:ext>
                </a:extLst>
              </a:tr>
            </a:tbl>
          </a:graphicData>
        </a:graphic>
      </p:graphicFrame>
      <p:graphicFrame>
        <p:nvGraphicFramePr>
          <p:cNvPr id="5" name="Table 4">
            <a:extLst>
              <a:ext uri="{FF2B5EF4-FFF2-40B4-BE49-F238E27FC236}">
                <a16:creationId xmlns:a16="http://schemas.microsoft.com/office/drawing/2014/main" id="{65CD27CB-90CF-A283-7182-DF68FB132361}"/>
              </a:ext>
            </a:extLst>
          </p:cNvPr>
          <p:cNvGraphicFramePr>
            <a:graphicFrameLocks noGrp="1"/>
          </p:cNvGraphicFramePr>
          <p:nvPr>
            <p:extLst>
              <p:ext uri="{D42A27DB-BD31-4B8C-83A1-F6EECF244321}">
                <p14:modId xmlns:p14="http://schemas.microsoft.com/office/powerpoint/2010/main" val="1829067737"/>
              </p:ext>
            </p:extLst>
          </p:nvPr>
        </p:nvGraphicFramePr>
        <p:xfrm>
          <a:off x="838200" y="4160520"/>
          <a:ext cx="10515600" cy="1463040"/>
        </p:xfrm>
        <a:graphic>
          <a:graphicData uri="http://schemas.openxmlformats.org/drawingml/2006/table">
            <a:tbl>
              <a:tblPr firstRow="1" bandRow="1">
                <a:tableStyleId>{5940675A-B579-460E-94D1-54222C63F5DA}</a:tableStyleId>
              </a:tblPr>
              <a:tblGrid>
                <a:gridCol w="2103120">
                  <a:extLst>
                    <a:ext uri="{9D8B030D-6E8A-4147-A177-3AD203B41FA5}">
                      <a16:colId xmlns:a16="http://schemas.microsoft.com/office/drawing/2014/main" val="2985780751"/>
                    </a:ext>
                  </a:extLst>
                </a:gridCol>
                <a:gridCol w="2103120">
                  <a:extLst>
                    <a:ext uri="{9D8B030D-6E8A-4147-A177-3AD203B41FA5}">
                      <a16:colId xmlns:a16="http://schemas.microsoft.com/office/drawing/2014/main" val="3437709922"/>
                    </a:ext>
                  </a:extLst>
                </a:gridCol>
                <a:gridCol w="2103120">
                  <a:extLst>
                    <a:ext uri="{9D8B030D-6E8A-4147-A177-3AD203B41FA5}">
                      <a16:colId xmlns:a16="http://schemas.microsoft.com/office/drawing/2014/main" val="514958351"/>
                    </a:ext>
                  </a:extLst>
                </a:gridCol>
                <a:gridCol w="2103120">
                  <a:extLst>
                    <a:ext uri="{9D8B030D-6E8A-4147-A177-3AD203B41FA5}">
                      <a16:colId xmlns:a16="http://schemas.microsoft.com/office/drawing/2014/main" val="661131800"/>
                    </a:ext>
                  </a:extLst>
                </a:gridCol>
                <a:gridCol w="2103120">
                  <a:extLst>
                    <a:ext uri="{9D8B030D-6E8A-4147-A177-3AD203B41FA5}">
                      <a16:colId xmlns:a16="http://schemas.microsoft.com/office/drawing/2014/main" val="1191711716"/>
                    </a:ext>
                  </a:extLst>
                </a:gridCol>
              </a:tblGrid>
              <a:tr h="328309">
                <a:tc>
                  <a:txBody>
                    <a:bodyPr/>
                    <a:lstStyle/>
                    <a:p>
                      <a:pPr algn="ctr"/>
                      <a:r>
                        <a:rPr lang="en-US" dirty="0">
                          <a:latin typeface="Times New Roman" panose="02020603050405020304" pitchFamily="18" charset="0"/>
                          <a:cs typeface="Times New Roman" panose="02020603050405020304" pitchFamily="18" charset="0"/>
                        </a:rPr>
                        <a:t>Class</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Precision </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Recall</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F1-Score</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Support</a:t>
                      </a:r>
                    </a:p>
                  </a:txBody>
                  <a:tcPr>
                    <a:solidFill>
                      <a:schemeClr val="bg2"/>
                    </a:solidFill>
                  </a:tcPr>
                </a:tc>
                <a:extLst>
                  <a:ext uri="{0D108BD9-81ED-4DB2-BD59-A6C34878D82A}">
                    <a16:rowId xmlns:a16="http://schemas.microsoft.com/office/drawing/2014/main" val="1856938507"/>
                  </a:ext>
                </a:extLst>
              </a:tr>
              <a:tr h="328309">
                <a:tc>
                  <a:txBody>
                    <a:bodyPr/>
                    <a:lstStyle/>
                    <a:p>
                      <a:pPr algn="ctr"/>
                      <a:r>
                        <a:rPr lang="en-US" dirty="0">
                          <a:latin typeface="Times New Roman" panose="02020603050405020304" pitchFamily="18" charset="0"/>
                          <a:cs typeface="Times New Roman" panose="02020603050405020304" pitchFamily="18" charset="0"/>
                        </a:rPr>
                        <a:t>0</a:t>
                      </a:r>
                    </a:p>
                  </a:txBody>
                  <a:tcPr/>
                </a:tc>
                <a:tc>
                  <a:txBody>
                    <a:bodyPr/>
                    <a:lstStyle/>
                    <a:p>
                      <a:pPr algn="ctr"/>
                      <a:r>
                        <a:rPr lang="en-US" dirty="0">
                          <a:latin typeface="Times New Roman" panose="02020603050405020304" pitchFamily="18" charset="0"/>
                          <a:cs typeface="Times New Roman" panose="02020603050405020304" pitchFamily="18" charset="0"/>
                        </a:rPr>
                        <a:t>0.64</a:t>
                      </a:r>
                    </a:p>
                  </a:txBody>
                  <a:tcPr/>
                </a:tc>
                <a:tc>
                  <a:txBody>
                    <a:bodyPr/>
                    <a:lstStyle/>
                    <a:p>
                      <a:pPr algn="ctr"/>
                      <a:r>
                        <a:rPr lang="en-US" dirty="0">
                          <a:latin typeface="Times New Roman" panose="02020603050405020304" pitchFamily="18" charset="0"/>
                          <a:cs typeface="Times New Roman" panose="02020603050405020304" pitchFamily="18" charset="0"/>
                        </a:rPr>
                        <a:t>0.30</a:t>
                      </a:r>
                    </a:p>
                  </a:txBody>
                  <a:tcPr/>
                </a:tc>
                <a:tc>
                  <a:txBody>
                    <a:bodyPr/>
                    <a:lstStyle/>
                    <a:p>
                      <a:pPr algn="ctr"/>
                      <a:r>
                        <a:rPr lang="en-US" dirty="0">
                          <a:latin typeface="Times New Roman" panose="02020603050405020304" pitchFamily="18" charset="0"/>
                          <a:cs typeface="Times New Roman" panose="02020603050405020304" pitchFamily="18" charset="0"/>
                        </a:rPr>
                        <a:t>0.41</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3323</a:t>
                      </a:r>
                    </a:p>
                  </a:txBody>
                  <a:tcPr/>
                </a:tc>
                <a:extLst>
                  <a:ext uri="{0D108BD9-81ED-4DB2-BD59-A6C34878D82A}">
                    <a16:rowId xmlns:a16="http://schemas.microsoft.com/office/drawing/2014/main" val="1851608702"/>
                  </a:ext>
                </a:extLst>
              </a:tr>
              <a:tr h="328309">
                <a:tc>
                  <a:txBody>
                    <a:bodyPr/>
                    <a:lstStyle/>
                    <a:p>
                      <a:pPr algn="ctr"/>
                      <a:r>
                        <a:rPr lang="en-US" dirty="0">
                          <a:latin typeface="Times New Roman" panose="02020603050405020304" pitchFamily="18" charset="0"/>
                          <a:cs typeface="Times New Roman" panose="02020603050405020304" pitchFamily="18" charset="0"/>
                        </a:rPr>
                        <a:t>1</a:t>
                      </a:r>
                    </a:p>
                  </a:txBody>
                  <a:tcPr/>
                </a:tc>
                <a:tc>
                  <a:txBody>
                    <a:bodyPr/>
                    <a:lstStyle/>
                    <a:p>
                      <a:pPr algn="ctr"/>
                      <a:r>
                        <a:rPr lang="en-US" dirty="0">
                          <a:latin typeface="Times New Roman" panose="02020603050405020304" pitchFamily="18" charset="0"/>
                          <a:cs typeface="Times New Roman" panose="02020603050405020304" pitchFamily="18" charset="0"/>
                        </a:rPr>
                        <a:t>0.51</a:t>
                      </a:r>
                    </a:p>
                  </a:txBody>
                  <a:tcPr/>
                </a:tc>
                <a:tc>
                  <a:txBody>
                    <a:bodyPr/>
                    <a:lstStyle/>
                    <a:p>
                      <a:pPr algn="ctr"/>
                      <a:r>
                        <a:rPr lang="en-US" dirty="0">
                          <a:latin typeface="Times New Roman" panose="02020603050405020304" pitchFamily="18" charset="0"/>
                          <a:cs typeface="Times New Roman" panose="02020603050405020304" pitchFamily="18" charset="0"/>
                        </a:rPr>
                        <a:t>0.09</a:t>
                      </a:r>
                    </a:p>
                  </a:txBody>
                  <a:tcPr/>
                </a:tc>
                <a:tc>
                  <a:txBody>
                    <a:bodyPr/>
                    <a:lstStyle/>
                    <a:p>
                      <a:pPr algn="ctr"/>
                      <a:r>
                        <a:rPr lang="en-US" dirty="0">
                          <a:latin typeface="Times New Roman" panose="02020603050405020304" pitchFamily="18" charset="0"/>
                          <a:cs typeface="Times New Roman" panose="02020603050405020304" pitchFamily="18" charset="0"/>
                        </a:rPr>
                        <a:t>0.15</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3651</a:t>
                      </a:r>
                    </a:p>
                  </a:txBody>
                  <a:tcPr/>
                </a:tc>
                <a:extLst>
                  <a:ext uri="{0D108BD9-81ED-4DB2-BD59-A6C34878D82A}">
                    <a16:rowId xmlns:a16="http://schemas.microsoft.com/office/drawing/2014/main" val="3042431191"/>
                  </a:ext>
                </a:extLst>
              </a:tr>
              <a:tr h="328309">
                <a:tc>
                  <a:txBody>
                    <a:bodyPr/>
                    <a:lstStyle/>
                    <a:p>
                      <a:pPr algn="ctr"/>
                      <a:r>
                        <a:rPr lang="en-US" dirty="0">
                          <a:latin typeface="Times New Roman" panose="02020603050405020304" pitchFamily="18" charset="0"/>
                          <a:cs typeface="Times New Roman" panose="02020603050405020304" pitchFamily="18" charset="0"/>
                        </a:rPr>
                        <a:t>2</a:t>
                      </a:r>
                    </a:p>
                  </a:txBody>
                  <a:tcPr/>
                </a:tc>
                <a:tc>
                  <a:txBody>
                    <a:bodyPr/>
                    <a:lstStyle/>
                    <a:p>
                      <a:pPr algn="ctr"/>
                      <a:r>
                        <a:rPr lang="en-US" dirty="0">
                          <a:latin typeface="Times New Roman" panose="02020603050405020304" pitchFamily="18" charset="0"/>
                          <a:cs typeface="Times New Roman" panose="02020603050405020304" pitchFamily="18" charset="0"/>
                        </a:rPr>
                        <a:t>0.90</a:t>
                      </a:r>
                    </a:p>
                  </a:txBody>
                  <a:tcPr/>
                </a:tc>
                <a:tc>
                  <a:txBody>
                    <a:bodyPr/>
                    <a:lstStyle/>
                    <a:p>
                      <a:pPr algn="ctr"/>
                      <a:r>
                        <a:rPr lang="en-US" dirty="0">
                          <a:latin typeface="Times New Roman" panose="02020603050405020304" pitchFamily="18" charset="0"/>
                          <a:cs typeface="Times New Roman" panose="02020603050405020304" pitchFamily="18" charset="0"/>
                        </a:rPr>
                        <a:t>0.99</a:t>
                      </a:r>
                    </a:p>
                  </a:txBody>
                  <a:tcPr/>
                </a:tc>
                <a:tc>
                  <a:txBody>
                    <a:bodyPr/>
                    <a:lstStyle/>
                    <a:p>
                      <a:pPr algn="ctr"/>
                      <a:r>
                        <a:rPr lang="en-US" dirty="0">
                          <a:latin typeface="Times New Roman" panose="02020603050405020304" pitchFamily="18" charset="0"/>
                          <a:cs typeface="Times New Roman" panose="02020603050405020304" pitchFamily="18" charset="0"/>
                        </a:rPr>
                        <a:t>0.94</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48625</a:t>
                      </a:r>
                    </a:p>
                  </a:txBody>
                  <a:tcPr/>
                </a:tc>
                <a:extLst>
                  <a:ext uri="{0D108BD9-81ED-4DB2-BD59-A6C34878D82A}">
                    <a16:rowId xmlns:a16="http://schemas.microsoft.com/office/drawing/2014/main" val="361222535"/>
                  </a:ext>
                </a:extLst>
              </a:tr>
            </a:tbl>
          </a:graphicData>
        </a:graphic>
      </p:graphicFrame>
      <p:sp>
        <p:nvSpPr>
          <p:cNvPr id="7" name="Rectangle: Rounded Corners 6">
            <a:extLst>
              <a:ext uri="{FF2B5EF4-FFF2-40B4-BE49-F238E27FC236}">
                <a16:creationId xmlns:a16="http://schemas.microsoft.com/office/drawing/2014/main" id="{EE4EBD7B-C383-162A-2308-FFCCDFCE0C2D}"/>
              </a:ext>
            </a:extLst>
          </p:cNvPr>
          <p:cNvSpPr/>
          <p:nvPr/>
        </p:nvSpPr>
        <p:spPr>
          <a:xfrm>
            <a:off x="3795404" y="1956858"/>
            <a:ext cx="4601183" cy="291830"/>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Random Forest Classifier</a:t>
            </a:r>
          </a:p>
        </p:txBody>
      </p:sp>
      <p:sp>
        <p:nvSpPr>
          <p:cNvPr id="8" name="Rectangle: Rounded Corners 7">
            <a:extLst>
              <a:ext uri="{FF2B5EF4-FFF2-40B4-BE49-F238E27FC236}">
                <a16:creationId xmlns:a16="http://schemas.microsoft.com/office/drawing/2014/main" id="{5F472EA7-A9BA-F615-C863-9428EC912E46}"/>
              </a:ext>
            </a:extLst>
          </p:cNvPr>
          <p:cNvSpPr/>
          <p:nvPr/>
        </p:nvSpPr>
        <p:spPr>
          <a:xfrm>
            <a:off x="3795405" y="3816160"/>
            <a:ext cx="4601183" cy="291830"/>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AdaBoost Classifier</a:t>
            </a:r>
          </a:p>
        </p:txBody>
      </p:sp>
      <p:sp>
        <p:nvSpPr>
          <p:cNvPr id="3" name="Rectangle: Rounded Corners 2">
            <a:extLst>
              <a:ext uri="{FF2B5EF4-FFF2-40B4-BE49-F238E27FC236}">
                <a16:creationId xmlns:a16="http://schemas.microsoft.com/office/drawing/2014/main" id="{EA994A08-F94F-9737-BCCA-0FC1411D2DA2}"/>
              </a:ext>
            </a:extLst>
          </p:cNvPr>
          <p:cNvSpPr/>
          <p:nvPr/>
        </p:nvSpPr>
        <p:spPr>
          <a:xfrm>
            <a:off x="838197" y="5728620"/>
            <a:ext cx="10515600" cy="972428"/>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Recommendation</a:t>
            </a:r>
          </a:p>
          <a:p>
            <a:pPr algn="ctr"/>
            <a:r>
              <a:rPr lang="en-IN"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Logistic Regression gives the highest values</a:t>
            </a:r>
            <a:r>
              <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IN"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accuracy: 0.9069767441860465 recall: 0.9069767441860465  f1-score: 0.889477614208318 precision: 0.8893875929222128</a:t>
            </a:r>
            <a:r>
              <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IN"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so, Model 2 is best fit model for our Dataset.</a:t>
            </a:r>
            <a:endPar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graphicFrame>
        <p:nvGraphicFramePr>
          <p:cNvPr id="12" name="Table 11">
            <a:extLst>
              <a:ext uri="{FF2B5EF4-FFF2-40B4-BE49-F238E27FC236}">
                <a16:creationId xmlns:a16="http://schemas.microsoft.com/office/drawing/2014/main" id="{5861D399-1B53-35CB-2171-740A62D1E156}"/>
              </a:ext>
            </a:extLst>
          </p:cNvPr>
          <p:cNvGraphicFramePr>
            <a:graphicFrameLocks noGrp="1"/>
          </p:cNvGraphicFramePr>
          <p:nvPr>
            <p:extLst>
              <p:ext uri="{D42A27DB-BD31-4B8C-83A1-F6EECF244321}">
                <p14:modId xmlns:p14="http://schemas.microsoft.com/office/powerpoint/2010/main" val="3567893504"/>
              </p:ext>
            </p:extLst>
          </p:nvPr>
        </p:nvGraphicFramePr>
        <p:xfrm>
          <a:off x="838195" y="434480"/>
          <a:ext cx="10515600" cy="1463040"/>
        </p:xfrm>
        <a:graphic>
          <a:graphicData uri="http://schemas.openxmlformats.org/drawingml/2006/table">
            <a:tbl>
              <a:tblPr firstRow="1" bandRow="1">
                <a:tableStyleId>{5940675A-B579-460E-94D1-54222C63F5DA}</a:tableStyleId>
              </a:tblPr>
              <a:tblGrid>
                <a:gridCol w="2103120">
                  <a:extLst>
                    <a:ext uri="{9D8B030D-6E8A-4147-A177-3AD203B41FA5}">
                      <a16:colId xmlns:a16="http://schemas.microsoft.com/office/drawing/2014/main" val="2985780751"/>
                    </a:ext>
                  </a:extLst>
                </a:gridCol>
                <a:gridCol w="2103120">
                  <a:extLst>
                    <a:ext uri="{9D8B030D-6E8A-4147-A177-3AD203B41FA5}">
                      <a16:colId xmlns:a16="http://schemas.microsoft.com/office/drawing/2014/main" val="3437709922"/>
                    </a:ext>
                  </a:extLst>
                </a:gridCol>
                <a:gridCol w="2103120">
                  <a:extLst>
                    <a:ext uri="{9D8B030D-6E8A-4147-A177-3AD203B41FA5}">
                      <a16:colId xmlns:a16="http://schemas.microsoft.com/office/drawing/2014/main" val="514958351"/>
                    </a:ext>
                  </a:extLst>
                </a:gridCol>
                <a:gridCol w="2103120">
                  <a:extLst>
                    <a:ext uri="{9D8B030D-6E8A-4147-A177-3AD203B41FA5}">
                      <a16:colId xmlns:a16="http://schemas.microsoft.com/office/drawing/2014/main" val="661131800"/>
                    </a:ext>
                  </a:extLst>
                </a:gridCol>
                <a:gridCol w="2103120">
                  <a:extLst>
                    <a:ext uri="{9D8B030D-6E8A-4147-A177-3AD203B41FA5}">
                      <a16:colId xmlns:a16="http://schemas.microsoft.com/office/drawing/2014/main" val="1191711716"/>
                    </a:ext>
                  </a:extLst>
                </a:gridCol>
              </a:tblGrid>
              <a:tr h="328309">
                <a:tc>
                  <a:txBody>
                    <a:bodyPr/>
                    <a:lstStyle/>
                    <a:p>
                      <a:pPr algn="ctr"/>
                      <a:r>
                        <a:rPr lang="en-US" dirty="0">
                          <a:latin typeface="Times New Roman" panose="02020603050405020304" pitchFamily="18" charset="0"/>
                          <a:cs typeface="Times New Roman" panose="02020603050405020304" pitchFamily="18" charset="0"/>
                        </a:rPr>
                        <a:t>Class</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Precision </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Recall</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F1-Score</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Support</a:t>
                      </a:r>
                    </a:p>
                  </a:txBody>
                  <a:tcPr>
                    <a:solidFill>
                      <a:schemeClr val="bg2"/>
                    </a:solidFill>
                  </a:tcPr>
                </a:tc>
                <a:extLst>
                  <a:ext uri="{0D108BD9-81ED-4DB2-BD59-A6C34878D82A}">
                    <a16:rowId xmlns:a16="http://schemas.microsoft.com/office/drawing/2014/main" val="1856938507"/>
                  </a:ext>
                </a:extLst>
              </a:tr>
              <a:tr h="328309">
                <a:tc>
                  <a:txBody>
                    <a:bodyPr/>
                    <a:lstStyle/>
                    <a:p>
                      <a:pPr algn="ctr"/>
                      <a:r>
                        <a:rPr lang="en-US" dirty="0">
                          <a:latin typeface="Times New Roman" panose="02020603050405020304" pitchFamily="18" charset="0"/>
                          <a:cs typeface="Times New Roman" panose="02020603050405020304" pitchFamily="18" charset="0"/>
                        </a:rPr>
                        <a:t>0</a:t>
                      </a:r>
                    </a:p>
                  </a:txBody>
                  <a:tcPr/>
                </a:tc>
                <a:tc>
                  <a:txBody>
                    <a:bodyPr/>
                    <a:lstStyle/>
                    <a:p>
                      <a:pPr algn="ctr"/>
                      <a:r>
                        <a:rPr lang="en-US" dirty="0">
                          <a:latin typeface="Times New Roman" panose="02020603050405020304" pitchFamily="18" charset="0"/>
                          <a:cs typeface="Times New Roman" panose="02020603050405020304" pitchFamily="18" charset="0"/>
                        </a:rPr>
                        <a:t>0.41</a:t>
                      </a:r>
                    </a:p>
                  </a:txBody>
                  <a:tcPr/>
                </a:tc>
                <a:tc>
                  <a:txBody>
                    <a:bodyPr/>
                    <a:lstStyle/>
                    <a:p>
                      <a:pPr algn="ctr"/>
                      <a:r>
                        <a:rPr lang="en-US" dirty="0">
                          <a:latin typeface="Times New Roman" panose="02020603050405020304" pitchFamily="18" charset="0"/>
                          <a:cs typeface="Times New Roman" panose="02020603050405020304" pitchFamily="18" charset="0"/>
                        </a:rPr>
                        <a:t>0.40</a:t>
                      </a:r>
                    </a:p>
                  </a:txBody>
                  <a:tcPr/>
                </a:tc>
                <a:tc>
                  <a:txBody>
                    <a:bodyPr/>
                    <a:lstStyle/>
                    <a:p>
                      <a:pPr algn="ctr"/>
                      <a:r>
                        <a:rPr lang="en-US" dirty="0">
                          <a:latin typeface="Times New Roman" panose="02020603050405020304" pitchFamily="18" charset="0"/>
                          <a:cs typeface="Times New Roman" panose="02020603050405020304" pitchFamily="18" charset="0"/>
                        </a:rPr>
                        <a:t>0.41</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3323</a:t>
                      </a:r>
                    </a:p>
                  </a:txBody>
                  <a:tcPr/>
                </a:tc>
                <a:extLst>
                  <a:ext uri="{0D108BD9-81ED-4DB2-BD59-A6C34878D82A}">
                    <a16:rowId xmlns:a16="http://schemas.microsoft.com/office/drawing/2014/main" val="1851608702"/>
                  </a:ext>
                </a:extLst>
              </a:tr>
              <a:tr h="328309">
                <a:tc>
                  <a:txBody>
                    <a:bodyPr/>
                    <a:lstStyle/>
                    <a:p>
                      <a:pPr algn="ctr"/>
                      <a:r>
                        <a:rPr lang="en-US" dirty="0">
                          <a:latin typeface="Times New Roman" panose="02020603050405020304" pitchFamily="18" charset="0"/>
                          <a:cs typeface="Times New Roman" panose="02020603050405020304" pitchFamily="18" charset="0"/>
                        </a:rPr>
                        <a:t>1</a:t>
                      </a:r>
                    </a:p>
                  </a:txBody>
                  <a:tcPr/>
                </a:tc>
                <a:tc>
                  <a:txBody>
                    <a:bodyPr/>
                    <a:lstStyle/>
                    <a:p>
                      <a:pPr algn="ctr"/>
                      <a:r>
                        <a:rPr lang="en-US" dirty="0">
                          <a:latin typeface="Times New Roman" panose="02020603050405020304" pitchFamily="18" charset="0"/>
                          <a:cs typeface="Times New Roman" panose="02020603050405020304" pitchFamily="18" charset="0"/>
                        </a:rPr>
                        <a:t>0.30</a:t>
                      </a:r>
                    </a:p>
                  </a:txBody>
                  <a:tcPr/>
                </a:tc>
                <a:tc>
                  <a:txBody>
                    <a:bodyPr/>
                    <a:lstStyle/>
                    <a:p>
                      <a:pPr algn="ctr"/>
                      <a:r>
                        <a:rPr lang="en-US" dirty="0">
                          <a:latin typeface="Times New Roman" panose="02020603050405020304" pitchFamily="18" charset="0"/>
                          <a:cs typeface="Times New Roman" panose="02020603050405020304" pitchFamily="18" charset="0"/>
                        </a:rPr>
                        <a:t>0.25</a:t>
                      </a:r>
                    </a:p>
                  </a:txBody>
                  <a:tcPr/>
                </a:tc>
                <a:tc>
                  <a:txBody>
                    <a:bodyPr/>
                    <a:lstStyle/>
                    <a:p>
                      <a:pPr algn="ctr"/>
                      <a:r>
                        <a:rPr lang="en-US" dirty="0">
                          <a:latin typeface="Times New Roman" panose="02020603050405020304" pitchFamily="18" charset="0"/>
                          <a:cs typeface="Times New Roman" panose="02020603050405020304" pitchFamily="18" charset="0"/>
                        </a:rPr>
                        <a:t>0.28</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3651</a:t>
                      </a:r>
                    </a:p>
                  </a:txBody>
                  <a:tcPr/>
                </a:tc>
                <a:extLst>
                  <a:ext uri="{0D108BD9-81ED-4DB2-BD59-A6C34878D82A}">
                    <a16:rowId xmlns:a16="http://schemas.microsoft.com/office/drawing/2014/main" val="3042431191"/>
                  </a:ext>
                </a:extLst>
              </a:tr>
              <a:tr h="328309">
                <a:tc>
                  <a:txBody>
                    <a:bodyPr/>
                    <a:lstStyle/>
                    <a:p>
                      <a:pPr algn="ctr"/>
                      <a:r>
                        <a:rPr lang="en-US" dirty="0">
                          <a:latin typeface="Times New Roman" panose="02020603050405020304" pitchFamily="18" charset="0"/>
                          <a:cs typeface="Times New Roman" panose="02020603050405020304" pitchFamily="18" charset="0"/>
                        </a:rPr>
                        <a:t>2</a:t>
                      </a:r>
                    </a:p>
                  </a:txBody>
                  <a:tcPr/>
                </a:tc>
                <a:tc>
                  <a:txBody>
                    <a:bodyPr/>
                    <a:lstStyle/>
                    <a:p>
                      <a:pPr algn="ctr"/>
                      <a:r>
                        <a:rPr lang="en-US" dirty="0">
                          <a:latin typeface="Times New Roman" panose="02020603050405020304" pitchFamily="18" charset="0"/>
                          <a:cs typeface="Times New Roman" panose="02020603050405020304" pitchFamily="18" charset="0"/>
                        </a:rPr>
                        <a:t>0.92</a:t>
                      </a:r>
                    </a:p>
                  </a:txBody>
                  <a:tcPr/>
                </a:tc>
                <a:tc>
                  <a:txBody>
                    <a:bodyPr/>
                    <a:lstStyle/>
                    <a:p>
                      <a:pPr algn="ctr"/>
                      <a:r>
                        <a:rPr lang="en-US" dirty="0">
                          <a:latin typeface="Times New Roman" panose="02020603050405020304" pitchFamily="18" charset="0"/>
                          <a:cs typeface="Times New Roman" panose="02020603050405020304" pitchFamily="18" charset="0"/>
                        </a:rPr>
                        <a:t>0.93</a:t>
                      </a:r>
                    </a:p>
                  </a:txBody>
                  <a:tcPr/>
                </a:tc>
                <a:tc>
                  <a:txBody>
                    <a:bodyPr/>
                    <a:lstStyle/>
                    <a:p>
                      <a:pPr algn="ctr"/>
                      <a:r>
                        <a:rPr lang="en-US" dirty="0">
                          <a:latin typeface="Times New Roman" panose="02020603050405020304" pitchFamily="18" charset="0"/>
                          <a:cs typeface="Times New Roman" panose="02020603050405020304" pitchFamily="18" charset="0"/>
                        </a:rPr>
                        <a:t>0.93</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48625</a:t>
                      </a:r>
                    </a:p>
                  </a:txBody>
                  <a:tcPr/>
                </a:tc>
                <a:extLst>
                  <a:ext uri="{0D108BD9-81ED-4DB2-BD59-A6C34878D82A}">
                    <a16:rowId xmlns:a16="http://schemas.microsoft.com/office/drawing/2014/main" val="361222535"/>
                  </a:ext>
                </a:extLst>
              </a:tr>
            </a:tbl>
          </a:graphicData>
        </a:graphic>
      </p:graphicFrame>
      <p:sp>
        <p:nvSpPr>
          <p:cNvPr id="13" name="Rectangle: Rounded Corners 12">
            <a:extLst>
              <a:ext uri="{FF2B5EF4-FFF2-40B4-BE49-F238E27FC236}">
                <a16:creationId xmlns:a16="http://schemas.microsoft.com/office/drawing/2014/main" id="{8FC438B2-C89C-BEAB-FF65-63D8B98F89EB}"/>
              </a:ext>
            </a:extLst>
          </p:cNvPr>
          <p:cNvSpPr/>
          <p:nvPr/>
        </p:nvSpPr>
        <p:spPr>
          <a:xfrm>
            <a:off x="3795403" y="90120"/>
            <a:ext cx="4601183" cy="291830"/>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Decision Tree Classification Algorithm</a:t>
            </a:r>
          </a:p>
        </p:txBody>
      </p:sp>
    </p:spTree>
    <p:extLst>
      <p:ext uri="{BB962C8B-B14F-4D97-AF65-F5344CB8AC3E}">
        <p14:creationId xmlns:p14="http://schemas.microsoft.com/office/powerpoint/2010/main" val="608773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5BC3-11FF-61B0-9194-28661526C602}"/>
              </a:ext>
            </a:extLst>
          </p:cNvPr>
          <p:cNvSpPr>
            <a:spLocks noGrp="1"/>
          </p:cNvSpPr>
          <p:nvPr>
            <p:ph type="title"/>
          </p:nvPr>
        </p:nvSpPr>
        <p:spPr>
          <a:xfrm>
            <a:off x="838200" y="155980"/>
            <a:ext cx="10515600" cy="568730"/>
          </a:xfrm>
        </p:spPr>
        <p:txBody>
          <a:bodyPr>
            <a:no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Classification Models (SMOTE Function)</a:t>
            </a:r>
          </a:p>
        </p:txBody>
      </p:sp>
      <p:graphicFrame>
        <p:nvGraphicFramePr>
          <p:cNvPr id="4" name="Table 4">
            <a:extLst>
              <a:ext uri="{FF2B5EF4-FFF2-40B4-BE49-F238E27FC236}">
                <a16:creationId xmlns:a16="http://schemas.microsoft.com/office/drawing/2014/main" id="{9338FF3B-C589-BA58-B40E-60D61C8F3D4B}"/>
              </a:ext>
            </a:extLst>
          </p:cNvPr>
          <p:cNvGraphicFramePr>
            <a:graphicFrameLocks noGrp="1"/>
          </p:cNvGraphicFramePr>
          <p:nvPr>
            <p:ph idx="1"/>
            <p:extLst>
              <p:ext uri="{D42A27DB-BD31-4B8C-83A1-F6EECF244321}">
                <p14:modId xmlns:p14="http://schemas.microsoft.com/office/powerpoint/2010/main" val="1177164187"/>
              </p:ext>
            </p:extLst>
          </p:nvPr>
        </p:nvGraphicFramePr>
        <p:xfrm>
          <a:off x="838198" y="1238987"/>
          <a:ext cx="10515600" cy="1463040"/>
        </p:xfrm>
        <a:graphic>
          <a:graphicData uri="http://schemas.openxmlformats.org/drawingml/2006/table">
            <a:tbl>
              <a:tblPr firstRow="1" bandRow="1">
                <a:tableStyleId>{5940675A-B579-460E-94D1-54222C63F5DA}</a:tableStyleId>
              </a:tblPr>
              <a:tblGrid>
                <a:gridCol w="2103120">
                  <a:extLst>
                    <a:ext uri="{9D8B030D-6E8A-4147-A177-3AD203B41FA5}">
                      <a16:colId xmlns:a16="http://schemas.microsoft.com/office/drawing/2014/main" val="2132289354"/>
                    </a:ext>
                  </a:extLst>
                </a:gridCol>
                <a:gridCol w="2103120">
                  <a:extLst>
                    <a:ext uri="{9D8B030D-6E8A-4147-A177-3AD203B41FA5}">
                      <a16:colId xmlns:a16="http://schemas.microsoft.com/office/drawing/2014/main" val="1289525700"/>
                    </a:ext>
                  </a:extLst>
                </a:gridCol>
                <a:gridCol w="2103120">
                  <a:extLst>
                    <a:ext uri="{9D8B030D-6E8A-4147-A177-3AD203B41FA5}">
                      <a16:colId xmlns:a16="http://schemas.microsoft.com/office/drawing/2014/main" val="3174554607"/>
                    </a:ext>
                  </a:extLst>
                </a:gridCol>
                <a:gridCol w="2103120">
                  <a:extLst>
                    <a:ext uri="{9D8B030D-6E8A-4147-A177-3AD203B41FA5}">
                      <a16:colId xmlns:a16="http://schemas.microsoft.com/office/drawing/2014/main" val="2227342109"/>
                    </a:ext>
                  </a:extLst>
                </a:gridCol>
                <a:gridCol w="2103120">
                  <a:extLst>
                    <a:ext uri="{9D8B030D-6E8A-4147-A177-3AD203B41FA5}">
                      <a16:colId xmlns:a16="http://schemas.microsoft.com/office/drawing/2014/main" val="2981870082"/>
                    </a:ext>
                  </a:extLst>
                </a:gridCol>
              </a:tblGrid>
              <a:tr h="312829">
                <a:tc>
                  <a:txBody>
                    <a:bodyPr/>
                    <a:lstStyle/>
                    <a:p>
                      <a:pPr algn="ctr"/>
                      <a:r>
                        <a:rPr lang="en-US" dirty="0">
                          <a:latin typeface="Times New Roman" panose="02020603050405020304" pitchFamily="18" charset="0"/>
                          <a:cs typeface="Times New Roman" panose="02020603050405020304" pitchFamily="18" charset="0"/>
                        </a:rPr>
                        <a:t>Class</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Precision </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Recall</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F1-Score</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Support</a:t>
                      </a:r>
                    </a:p>
                  </a:txBody>
                  <a:tcPr>
                    <a:solidFill>
                      <a:schemeClr val="bg2"/>
                    </a:solidFill>
                  </a:tcPr>
                </a:tc>
                <a:extLst>
                  <a:ext uri="{0D108BD9-81ED-4DB2-BD59-A6C34878D82A}">
                    <a16:rowId xmlns:a16="http://schemas.microsoft.com/office/drawing/2014/main" val="4069718190"/>
                  </a:ext>
                </a:extLst>
              </a:tr>
              <a:tr h="312829">
                <a:tc>
                  <a:txBody>
                    <a:bodyPr/>
                    <a:lstStyle/>
                    <a:p>
                      <a:pPr algn="ctr"/>
                      <a:r>
                        <a:rPr lang="en-US" dirty="0">
                          <a:latin typeface="Times New Roman" panose="02020603050405020304" pitchFamily="18" charset="0"/>
                          <a:cs typeface="Times New Roman" panose="02020603050405020304" pitchFamily="18" charset="0"/>
                        </a:rPr>
                        <a:t>0</a:t>
                      </a:r>
                    </a:p>
                  </a:txBody>
                  <a:tcPr/>
                </a:tc>
                <a:tc>
                  <a:txBody>
                    <a:bodyPr/>
                    <a:lstStyle/>
                    <a:p>
                      <a:pPr algn="ctr"/>
                      <a:r>
                        <a:rPr lang="en-US" dirty="0">
                          <a:latin typeface="Times New Roman" panose="02020603050405020304" pitchFamily="18" charset="0"/>
                          <a:cs typeface="Times New Roman" panose="02020603050405020304" pitchFamily="18" charset="0"/>
                        </a:rPr>
                        <a:t>0.93</a:t>
                      </a:r>
                    </a:p>
                  </a:txBody>
                  <a:tcPr/>
                </a:tc>
                <a:tc>
                  <a:txBody>
                    <a:bodyPr/>
                    <a:lstStyle/>
                    <a:p>
                      <a:pPr algn="ctr"/>
                      <a:r>
                        <a:rPr lang="en-US" dirty="0">
                          <a:latin typeface="Times New Roman" panose="02020603050405020304" pitchFamily="18" charset="0"/>
                          <a:cs typeface="Times New Roman" panose="02020603050405020304" pitchFamily="18" charset="0"/>
                        </a:rPr>
                        <a:t>0.94</a:t>
                      </a:r>
                    </a:p>
                  </a:txBody>
                  <a:tcPr/>
                </a:tc>
                <a:tc>
                  <a:txBody>
                    <a:bodyPr/>
                    <a:lstStyle/>
                    <a:p>
                      <a:pPr algn="ctr"/>
                      <a:r>
                        <a:rPr lang="en-US" dirty="0">
                          <a:latin typeface="Times New Roman" panose="02020603050405020304" pitchFamily="18" charset="0"/>
                          <a:cs typeface="Times New Roman" panose="02020603050405020304" pitchFamily="18" charset="0"/>
                        </a:rPr>
                        <a:t>0.93</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48570</a:t>
                      </a:r>
                    </a:p>
                  </a:txBody>
                  <a:tcPr/>
                </a:tc>
                <a:extLst>
                  <a:ext uri="{0D108BD9-81ED-4DB2-BD59-A6C34878D82A}">
                    <a16:rowId xmlns:a16="http://schemas.microsoft.com/office/drawing/2014/main" val="1699622394"/>
                  </a:ext>
                </a:extLst>
              </a:tr>
              <a:tr h="312829">
                <a:tc>
                  <a:txBody>
                    <a:bodyPr/>
                    <a:lstStyle/>
                    <a:p>
                      <a:pPr algn="ctr"/>
                      <a:r>
                        <a:rPr lang="en-US" dirty="0">
                          <a:latin typeface="Times New Roman" panose="02020603050405020304" pitchFamily="18" charset="0"/>
                          <a:cs typeface="Times New Roman" panose="02020603050405020304" pitchFamily="18" charset="0"/>
                        </a:rPr>
                        <a:t>1</a:t>
                      </a:r>
                    </a:p>
                  </a:txBody>
                  <a:tcPr/>
                </a:tc>
                <a:tc>
                  <a:txBody>
                    <a:bodyPr/>
                    <a:lstStyle/>
                    <a:p>
                      <a:pPr algn="ctr"/>
                      <a:r>
                        <a:rPr lang="en-US" dirty="0">
                          <a:latin typeface="Times New Roman" panose="02020603050405020304" pitchFamily="18" charset="0"/>
                          <a:cs typeface="Times New Roman" panose="02020603050405020304" pitchFamily="18" charset="0"/>
                        </a:rPr>
                        <a:t>0.82</a:t>
                      </a:r>
                    </a:p>
                  </a:txBody>
                  <a:tcPr/>
                </a:tc>
                <a:tc>
                  <a:txBody>
                    <a:bodyPr/>
                    <a:lstStyle/>
                    <a:p>
                      <a:pPr algn="ctr"/>
                      <a:r>
                        <a:rPr lang="en-US" dirty="0">
                          <a:latin typeface="Times New Roman" panose="02020603050405020304" pitchFamily="18" charset="0"/>
                          <a:cs typeface="Times New Roman" panose="02020603050405020304" pitchFamily="18" charset="0"/>
                        </a:rPr>
                        <a:t>0.97</a:t>
                      </a:r>
                    </a:p>
                  </a:txBody>
                  <a:tcPr/>
                </a:tc>
                <a:tc>
                  <a:txBody>
                    <a:bodyPr/>
                    <a:lstStyle/>
                    <a:p>
                      <a:pPr algn="ctr"/>
                      <a:r>
                        <a:rPr lang="en-US" dirty="0">
                          <a:latin typeface="Times New Roman" panose="02020603050405020304" pitchFamily="18" charset="0"/>
                          <a:cs typeface="Times New Roman" panose="02020603050405020304" pitchFamily="18" charset="0"/>
                        </a:rPr>
                        <a:t>0.89</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48524</a:t>
                      </a:r>
                    </a:p>
                  </a:txBody>
                  <a:tcPr/>
                </a:tc>
                <a:extLst>
                  <a:ext uri="{0D108BD9-81ED-4DB2-BD59-A6C34878D82A}">
                    <a16:rowId xmlns:a16="http://schemas.microsoft.com/office/drawing/2014/main" val="754160505"/>
                  </a:ext>
                </a:extLst>
              </a:tr>
              <a:tr h="312829">
                <a:tc>
                  <a:txBody>
                    <a:bodyPr/>
                    <a:lstStyle/>
                    <a:p>
                      <a:pPr algn="ctr"/>
                      <a:r>
                        <a:rPr lang="en-US" dirty="0">
                          <a:latin typeface="Times New Roman" panose="02020603050405020304" pitchFamily="18" charset="0"/>
                          <a:cs typeface="Times New Roman" panose="02020603050405020304" pitchFamily="18" charset="0"/>
                        </a:rPr>
                        <a:t>2</a:t>
                      </a:r>
                    </a:p>
                  </a:txBody>
                  <a:tcPr/>
                </a:tc>
                <a:tc>
                  <a:txBody>
                    <a:bodyPr/>
                    <a:lstStyle/>
                    <a:p>
                      <a:pPr algn="ctr"/>
                      <a:r>
                        <a:rPr lang="en-US" dirty="0">
                          <a:latin typeface="Times New Roman" panose="02020603050405020304" pitchFamily="18" charset="0"/>
                          <a:cs typeface="Times New Roman" panose="02020603050405020304" pitchFamily="18" charset="0"/>
                        </a:rPr>
                        <a:t>0.97</a:t>
                      </a:r>
                    </a:p>
                  </a:txBody>
                  <a:tcPr/>
                </a:tc>
                <a:tc>
                  <a:txBody>
                    <a:bodyPr/>
                    <a:lstStyle/>
                    <a:p>
                      <a:pPr algn="ctr"/>
                      <a:r>
                        <a:rPr lang="en-US" dirty="0">
                          <a:latin typeface="Times New Roman" panose="02020603050405020304" pitchFamily="18" charset="0"/>
                          <a:cs typeface="Times New Roman" panose="02020603050405020304" pitchFamily="18" charset="0"/>
                        </a:rPr>
                        <a:t>0.79</a:t>
                      </a:r>
                    </a:p>
                  </a:txBody>
                  <a:tcPr/>
                </a:tc>
                <a:tc>
                  <a:txBody>
                    <a:bodyPr/>
                    <a:lstStyle/>
                    <a:p>
                      <a:pPr algn="ctr"/>
                      <a:r>
                        <a:rPr lang="en-US" dirty="0">
                          <a:latin typeface="Times New Roman" panose="02020603050405020304" pitchFamily="18" charset="0"/>
                          <a:cs typeface="Times New Roman" panose="02020603050405020304" pitchFamily="18" charset="0"/>
                        </a:rPr>
                        <a:t>0.87</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48398</a:t>
                      </a:r>
                    </a:p>
                  </a:txBody>
                  <a:tcPr/>
                </a:tc>
                <a:extLst>
                  <a:ext uri="{0D108BD9-81ED-4DB2-BD59-A6C34878D82A}">
                    <a16:rowId xmlns:a16="http://schemas.microsoft.com/office/drawing/2014/main" val="3653143178"/>
                  </a:ext>
                </a:extLst>
              </a:tr>
            </a:tbl>
          </a:graphicData>
        </a:graphic>
      </p:graphicFrame>
      <p:graphicFrame>
        <p:nvGraphicFramePr>
          <p:cNvPr id="5" name="Table 4">
            <a:extLst>
              <a:ext uri="{FF2B5EF4-FFF2-40B4-BE49-F238E27FC236}">
                <a16:creationId xmlns:a16="http://schemas.microsoft.com/office/drawing/2014/main" id="{65CD27CB-90CF-A283-7182-DF68FB132361}"/>
              </a:ext>
            </a:extLst>
          </p:cNvPr>
          <p:cNvGraphicFramePr>
            <a:graphicFrameLocks noGrp="1"/>
          </p:cNvGraphicFramePr>
          <p:nvPr>
            <p:extLst>
              <p:ext uri="{D42A27DB-BD31-4B8C-83A1-F6EECF244321}">
                <p14:modId xmlns:p14="http://schemas.microsoft.com/office/powerpoint/2010/main" val="1423399502"/>
              </p:ext>
            </p:extLst>
          </p:nvPr>
        </p:nvGraphicFramePr>
        <p:xfrm>
          <a:off x="838198" y="3145929"/>
          <a:ext cx="10515600" cy="1463040"/>
        </p:xfrm>
        <a:graphic>
          <a:graphicData uri="http://schemas.openxmlformats.org/drawingml/2006/table">
            <a:tbl>
              <a:tblPr firstRow="1" bandRow="1">
                <a:tableStyleId>{5940675A-B579-460E-94D1-54222C63F5DA}</a:tableStyleId>
              </a:tblPr>
              <a:tblGrid>
                <a:gridCol w="2103120">
                  <a:extLst>
                    <a:ext uri="{9D8B030D-6E8A-4147-A177-3AD203B41FA5}">
                      <a16:colId xmlns:a16="http://schemas.microsoft.com/office/drawing/2014/main" val="2985780751"/>
                    </a:ext>
                  </a:extLst>
                </a:gridCol>
                <a:gridCol w="2103120">
                  <a:extLst>
                    <a:ext uri="{9D8B030D-6E8A-4147-A177-3AD203B41FA5}">
                      <a16:colId xmlns:a16="http://schemas.microsoft.com/office/drawing/2014/main" val="3437709922"/>
                    </a:ext>
                  </a:extLst>
                </a:gridCol>
                <a:gridCol w="2103120">
                  <a:extLst>
                    <a:ext uri="{9D8B030D-6E8A-4147-A177-3AD203B41FA5}">
                      <a16:colId xmlns:a16="http://schemas.microsoft.com/office/drawing/2014/main" val="514958351"/>
                    </a:ext>
                  </a:extLst>
                </a:gridCol>
                <a:gridCol w="2103120">
                  <a:extLst>
                    <a:ext uri="{9D8B030D-6E8A-4147-A177-3AD203B41FA5}">
                      <a16:colId xmlns:a16="http://schemas.microsoft.com/office/drawing/2014/main" val="661131800"/>
                    </a:ext>
                  </a:extLst>
                </a:gridCol>
                <a:gridCol w="2103120">
                  <a:extLst>
                    <a:ext uri="{9D8B030D-6E8A-4147-A177-3AD203B41FA5}">
                      <a16:colId xmlns:a16="http://schemas.microsoft.com/office/drawing/2014/main" val="1191711716"/>
                    </a:ext>
                  </a:extLst>
                </a:gridCol>
              </a:tblGrid>
              <a:tr h="328309">
                <a:tc>
                  <a:txBody>
                    <a:bodyPr/>
                    <a:lstStyle/>
                    <a:p>
                      <a:pPr algn="ctr"/>
                      <a:r>
                        <a:rPr lang="en-US" dirty="0">
                          <a:latin typeface="Times New Roman" panose="02020603050405020304" pitchFamily="18" charset="0"/>
                          <a:cs typeface="Times New Roman" panose="02020603050405020304" pitchFamily="18" charset="0"/>
                        </a:rPr>
                        <a:t>Class</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Precision </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Recall</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F1-Score</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Support</a:t>
                      </a:r>
                    </a:p>
                  </a:txBody>
                  <a:tcPr>
                    <a:solidFill>
                      <a:schemeClr val="bg2"/>
                    </a:solidFill>
                  </a:tcPr>
                </a:tc>
                <a:extLst>
                  <a:ext uri="{0D108BD9-81ED-4DB2-BD59-A6C34878D82A}">
                    <a16:rowId xmlns:a16="http://schemas.microsoft.com/office/drawing/2014/main" val="1856938507"/>
                  </a:ext>
                </a:extLst>
              </a:tr>
              <a:tr h="328309">
                <a:tc>
                  <a:txBody>
                    <a:bodyPr/>
                    <a:lstStyle/>
                    <a:p>
                      <a:pPr algn="ctr"/>
                      <a:r>
                        <a:rPr lang="en-US" dirty="0">
                          <a:latin typeface="Times New Roman" panose="02020603050405020304" pitchFamily="18" charset="0"/>
                          <a:cs typeface="Times New Roman" panose="02020603050405020304" pitchFamily="18" charset="0"/>
                        </a:rPr>
                        <a:t>0</a:t>
                      </a:r>
                    </a:p>
                  </a:txBody>
                  <a:tcPr/>
                </a:tc>
                <a:tc>
                  <a:txBody>
                    <a:bodyPr/>
                    <a:lstStyle/>
                    <a:p>
                      <a:pPr algn="ctr"/>
                      <a:r>
                        <a:rPr lang="en-US" dirty="0">
                          <a:latin typeface="Times New Roman" panose="02020603050405020304" pitchFamily="18" charset="0"/>
                          <a:cs typeface="Times New Roman" panose="02020603050405020304" pitchFamily="18" charset="0"/>
                        </a:rPr>
                        <a:t>0.91</a:t>
                      </a:r>
                    </a:p>
                  </a:txBody>
                  <a:tcPr/>
                </a:tc>
                <a:tc>
                  <a:txBody>
                    <a:bodyPr/>
                    <a:lstStyle/>
                    <a:p>
                      <a:pPr algn="ctr"/>
                      <a:r>
                        <a:rPr lang="en-US" dirty="0">
                          <a:latin typeface="Times New Roman" panose="02020603050405020304" pitchFamily="18" charset="0"/>
                          <a:cs typeface="Times New Roman" panose="02020603050405020304" pitchFamily="18" charset="0"/>
                        </a:rPr>
                        <a:t>0.94</a:t>
                      </a:r>
                    </a:p>
                  </a:txBody>
                  <a:tcPr/>
                </a:tc>
                <a:tc>
                  <a:txBody>
                    <a:bodyPr/>
                    <a:lstStyle/>
                    <a:p>
                      <a:pPr algn="ctr"/>
                      <a:r>
                        <a:rPr lang="en-US" dirty="0">
                          <a:latin typeface="Times New Roman" panose="02020603050405020304" pitchFamily="18" charset="0"/>
                          <a:cs typeface="Times New Roman" panose="02020603050405020304" pitchFamily="18" charset="0"/>
                        </a:rPr>
                        <a:t>0.93</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48570</a:t>
                      </a:r>
                    </a:p>
                  </a:txBody>
                  <a:tcPr/>
                </a:tc>
                <a:extLst>
                  <a:ext uri="{0D108BD9-81ED-4DB2-BD59-A6C34878D82A}">
                    <a16:rowId xmlns:a16="http://schemas.microsoft.com/office/drawing/2014/main" val="1851608702"/>
                  </a:ext>
                </a:extLst>
              </a:tr>
              <a:tr h="328309">
                <a:tc>
                  <a:txBody>
                    <a:bodyPr/>
                    <a:lstStyle/>
                    <a:p>
                      <a:pPr algn="ctr"/>
                      <a:r>
                        <a:rPr lang="en-US" dirty="0">
                          <a:latin typeface="Times New Roman" panose="02020603050405020304" pitchFamily="18" charset="0"/>
                          <a:cs typeface="Times New Roman" panose="02020603050405020304" pitchFamily="18" charset="0"/>
                        </a:rPr>
                        <a:t>1</a:t>
                      </a:r>
                    </a:p>
                  </a:txBody>
                  <a:tcPr/>
                </a:tc>
                <a:tc>
                  <a:txBody>
                    <a:bodyPr/>
                    <a:lstStyle/>
                    <a:p>
                      <a:pPr algn="ctr"/>
                      <a:r>
                        <a:rPr lang="en-US" dirty="0">
                          <a:latin typeface="Times New Roman" panose="02020603050405020304" pitchFamily="18" charset="0"/>
                          <a:cs typeface="Times New Roman" panose="02020603050405020304" pitchFamily="18" charset="0"/>
                        </a:rPr>
                        <a:t>0.88</a:t>
                      </a:r>
                    </a:p>
                  </a:txBody>
                  <a:tcPr/>
                </a:tc>
                <a:tc>
                  <a:txBody>
                    <a:bodyPr/>
                    <a:lstStyle/>
                    <a:p>
                      <a:pPr algn="ctr"/>
                      <a:r>
                        <a:rPr lang="en-US" dirty="0">
                          <a:latin typeface="Times New Roman" panose="02020603050405020304" pitchFamily="18" charset="0"/>
                          <a:cs typeface="Times New Roman" panose="02020603050405020304" pitchFamily="18" charset="0"/>
                        </a:rPr>
                        <a:t>0.92</a:t>
                      </a:r>
                    </a:p>
                  </a:txBody>
                  <a:tcPr/>
                </a:tc>
                <a:tc>
                  <a:txBody>
                    <a:bodyPr/>
                    <a:lstStyle/>
                    <a:p>
                      <a:pPr algn="ctr"/>
                      <a:r>
                        <a:rPr lang="en-US" dirty="0">
                          <a:latin typeface="Times New Roman" panose="02020603050405020304" pitchFamily="18" charset="0"/>
                          <a:cs typeface="Times New Roman" panose="02020603050405020304" pitchFamily="18" charset="0"/>
                        </a:rPr>
                        <a:t>0.90</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48524</a:t>
                      </a:r>
                    </a:p>
                  </a:txBody>
                  <a:tcPr/>
                </a:tc>
                <a:extLst>
                  <a:ext uri="{0D108BD9-81ED-4DB2-BD59-A6C34878D82A}">
                    <a16:rowId xmlns:a16="http://schemas.microsoft.com/office/drawing/2014/main" val="3042431191"/>
                  </a:ext>
                </a:extLst>
              </a:tr>
              <a:tr h="328309">
                <a:tc>
                  <a:txBody>
                    <a:bodyPr/>
                    <a:lstStyle/>
                    <a:p>
                      <a:pPr algn="ctr"/>
                      <a:r>
                        <a:rPr lang="en-US" dirty="0">
                          <a:latin typeface="Times New Roman" panose="02020603050405020304" pitchFamily="18" charset="0"/>
                          <a:cs typeface="Times New Roman" panose="02020603050405020304" pitchFamily="18" charset="0"/>
                        </a:rPr>
                        <a:t>2</a:t>
                      </a:r>
                    </a:p>
                  </a:txBody>
                  <a:tcPr/>
                </a:tc>
                <a:tc>
                  <a:txBody>
                    <a:bodyPr/>
                    <a:lstStyle/>
                    <a:p>
                      <a:pPr algn="ctr"/>
                      <a:r>
                        <a:rPr lang="en-US" dirty="0">
                          <a:latin typeface="Times New Roman" panose="02020603050405020304" pitchFamily="18" charset="0"/>
                          <a:cs typeface="Times New Roman" panose="02020603050405020304" pitchFamily="18" charset="0"/>
                        </a:rPr>
                        <a:t>0.93</a:t>
                      </a:r>
                    </a:p>
                  </a:txBody>
                  <a:tcPr/>
                </a:tc>
                <a:tc>
                  <a:txBody>
                    <a:bodyPr/>
                    <a:lstStyle/>
                    <a:p>
                      <a:pPr algn="ctr"/>
                      <a:r>
                        <a:rPr lang="en-US" dirty="0">
                          <a:latin typeface="Times New Roman" panose="02020603050405020304" pitchFamily="18" charset="0"/>
                          <a:cs typeface="Times New Roman" panose="02020603050405020304" pitchFamily="18" charset="0"/>
                        </a:rPr>
                        <a:t>0.86</a:t>
                      </a:r>
                    </a:p>
                  </a:txBody>
                  <a:tcPr/>
                </a:tc>
                <a:tc>
                  <a:txBody>
                    <a:bodyPr/>
                    <a:lstStyle/>
                    <a:p>
                      <a:pPr algn="ctr"/>
                      <a:r>
                        <a:rPr lang="en-US" dirty="0">
                          <a:latin typeface="Times New Roman" panose="02020603050405020304" pitchFamily="18" charset="0"/>
                          <a:cs typeface="Times New Roman" panose="02020603050405020304" pitchFamily="18" charset="0"/>
                        </a:rPr>
                        <a:t>0.90</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48398</a:t>
                      </a:r>
                    </a:p>
                  </a:txBody>
                  <a:tcPr/>
                </a:tc>
                <a:extLst>
                  <a:ext uri="{0D108BD9-81ED-4DB2-BD59-A6C34878D82A}">
                    <a16:rowId xmlns:a16="http://schemas.microsoft.com/office/drawing/2014/main" val="361222535"/>
                  </a:ext>
                </a:extLst>
              </a:tr>
            </a:tbl>
          </a:graphicData>
        </a:graphic>
      </p:graphicFrame>
      <p:graphicFrame>
        <p:nvGraphicFramePr>
          <p:cNvPr id="6" name="Table 5">
            <a:extLst>
              <a:ext uri="{FF2B5EF4-FFF2-40B4-BE49-F238E27FC236}">
                <a16:creationId xmlns:a16="http://schemas.microsoft.com/office/drawing/2014/main" id="{EBA60E12-F07A-6F52-211F-331DB47B5E34}"/>
              </a:ext>
            </a:extLst>
          </p:cNvPr>
          <p:cNvGraphicFramePr>
            <a:graphicFrameLocks noGrp="1"/>
          </p:cNvGraphicFramePr>
          <p:nvPr>
            <p:extLst>
              <p:ext uri="{D42A27DB-BD31-4B8C-83A1-F6EECF244321}">
                <p14:modId xmlns:p14="http://schemas.microsoft.com/office/powerpoint/2010/main" val="2301062929"/>
              </p:ext>
            </p:extLst>
          </p:nvPr>
        </p:nvGraphicFramePr>
        <p:xfrm>
          <a:off x="838198" y="5048665"/>
          <a:ext cx="10515600" cy="1463040"/>
        </p:xfrm>
        <a:graphic>
          <a:graphicData uri="http://schemas.openxmlformats.org/drawingml/2006/table">
            <a:tbl>
              <a:tblPr firstRow="1" bandRow="1">
                <a:tableStyleId>{5940675A-B579-460E-94D1-54222C63F5DA}</a:tableStyleId>
              </a:tblPr>
              <a:tblGrid>
                <a:gridCol w="2103120">
                  <a:extLst>
                    <a:ext uri="{9D8B030D-6E8A-4147-A177-3AD203B41FA5}">
                      <a16:colId xmlns:a16="http://schemas.microsoft.com/office/drawing/2014/main" val="2985780751"/>
                    </a:ext>
                  </a:extLst>
                </a:gridCol>
                <a:gridCol w="2103120">
                  <a:extLst>
                    <a:ext uri="{9D8B030D-6E8A-4147-A177-3AD203B41FA5}">
                      <a16:colId xmlns:a16="http://schemas.microsoft.com/office/drawing/2014/main" val="3437709922"/>
                    </a:ext>
                  </a:extLst>
                </a:gridCol>
                <a:gridCol w="2103120">
                  <a:extLst>
                    <a:ext uri="{9D8B030D-6E8A-4147-A177-3AD203B41FA5}">
                      <a16:colId xmlns:a16="http://schemas.microsoft.com/office/drawing/2014/main" val="514958351"/>
                    </a:ext>
                  </a:extLst>
                </a:gridCol>
                <a:gridCol w="2103120">
                  <a:extLst>
                    <a:ext uri="{9D8B030D-6E8A-4147-A177-3AD203B41FA5}">
                      <a16:colId xmlns:a16="http://schemas.microsoft.com/office/drawing/2014/main" val="661131800"/>
                    </a:ext>
                  </a:extLst>
                </a:gridCol>
                <a:gridCol w="2103120">
                  <a:extLst>
                    <a:ext uri="{9D8B030D-6E8A-4147-A177-3AD203B41FA5}">
                      <a16:colId xmlns:a16="http://schemas.microsoft.com/office/drawing/2014/main" val="1191711716"/>
                    </a:ext>
                  </a:extLst>
                </a:gridCol>
              </a:tblGrid>
              <a:tr h="328309">
                <a:tc>
                  <a:txBody>
                    <a:bodyPr/>
                    <a:lstStyle/>
                    <a:p>
                      <a:pPr algn="ctr"/>
                      <a:r>
                        <a:rPr lang="en-US" dirty="0">
                          <a:latin typeface="Times New Roman" panose="02020603050405020304" pitchFamily="18" charset="0"/>
                          <a:cs typeface="Times New Roman" panose="02020603050405020304" pitchFamily="18" charset="0"/>
                        </a:rPr>
                        <a:t>Class</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Precision </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Recall</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F1-Score</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Support</a:t>
                      </a:r>
                    </a:p>
                  </a:txBody>
                  <a:tcPr>
                    <a:solidFill>
                      <a:schemeClr val="bg2"/>
                    </a:solidFill>
                  </a:tcPr>
                </a:tc>
                <a:extLst>
                  <a:ext uri="{0D108BD9-81ED-4DB2-BD59-A6C34878D82A}">
                    <a16:rowId xmlns:a16="http://schemas.microsoft.com/office/drawing/2014/main" val="1856938507"/>
                  </a:ext>
                </a:extLst>
              </a:tr>
              <a:tr h="328309">
                <a:tc>
                  <a:txBody>
                    <a:bodyPr/>
                    <a:lstStyle/>
                    <a:p>
                      <a:pPr algn="ctr"/>
                      <a:r>
                        <a:rPr lang="en-US" dirty="0">
                          <a:latin typeface="Times New Roman" panose="02020603050405020304" pitchFamily="18" charset="0"/>
                          <a:cs typeface="Times New Roman" panose="02020603050405020304" pitchFamily="18" charset="0"/>
                        </a:rPr>
                        <a:t>0</a:t>
                      </a:r>
                    </a:p>
                  </a:txBody>
                  <a:tcPr/>
                </a:tc>
                <a:tc>
                  <a:txBody>
                    <a:bodyPr/>
                    <a:lstStyle/>
                    <a:p>
                      <a:pPr algn="ctr"/>
                      <a:r>
                        <a:rPr lang="en-US" dirty="0">
                          <a:latin typeface="Times New Roman" panose="02020603050405020304" pitchFamily="18" charset="0"/>
                          <a:cs typeface="Times New Roman" panose="02020603050405020304" pitchFamily="18" charset="0"/>
                        </a:rPr>
                        <a:t>0.88</a:t>
                      </a:r>
                    </a:p>
                  </a:txBody>
                  <a:tcPr/>
                </a:tc>
                <a:tc>
                  <a:txBody>
                    <a:bodyPr/>
                    <a:lstStyle/>
                    <a:p>
                      <a:pPr algn="ctr"/>
                      <a:r>
                        <a:rPr lang="en-US" dirty="0">
                          <a:latin typeface="Times New Roman" panose="02020603050405020304" pitchFamily="18" charset="0"/>
                          <a:cs typeface="Times New Roman" panose="02020603050405020304" pitchFamily="18" charset="0"/>
                        </a:rPr>
                        <a:t>0.91</a:t>
                      </a:r>
                    </a:p>
                  </a:txBody>
                  <a:tcPr/>
                </a:tc>
                <a:tc>
                  <a:txBody>
                    <a:bodyPr/>
                    <a:lstStyle/>
                    <a:p>
                      <a:pPr algn="ctr"/>
                      <a:r>
                        <a:rPr lang="en-US" dirty="0">
                          <a:latin typeface="Times New Roman" panose="02020603050405020304" pitchFamily="18" charset="0"/>
                          <a:cs typeface="Times New Roman" panose="02020603050405020304" pitchFamily="18" charset="0"/>
                        </a:rPr>
                        <a:t>0.89</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48570</a:t>
                      </a:r>
                    </a:p>
                  </a:txBody>
                  <a:tcPr/>
                </a:tc>
                <a:extLst>
                  <a:ext uri="{0D108BD9-81ED-4DB2-BD59-A6C34878D82A}">
                    <a16:rowId xmlns:a16="http://schemas.microsoft.com/office/drawing/2014/main" val="1851608702"/>
                  </a:ext>
                </a:extLst>
              </a:tr>
              <a:tr h="328309">
                <a:tc>
                  <a:txBody>
                    <a:bodyPr/>
                    <a:lstStyle/>
                    <a:p>
                      <a:pPr algn="ctr"/>
                      <a:r>
                        <a:rPr lang="en-US" dirty="0">
                          <a:latin typeface="Times New Roman" panose="02020603050405020304" pitchFamily="18" charset="0"/>
                          <a:cs typeface="Times New Roman" panose="02020603050405020304" pitchFamily="18" charset="0"/>
                        </a:rPr>
                        <a:t>1</a:t>
                      </a:r>
                    </a:p>
                  </a:txBody>
                  <a:tcPr/>
                </a:tc>
                <a:tc>
                  <a:txBody>
                    <a:bodyPr/>
                    <a:lstStyle/>
                    <a:p>
                      <a:pPr algn="ctr"/>
                      <a:r>
                        <a:rPr lang="en-US" dirty="0">
                          <a:latin typeface="Times New Roman" panose="02020603050405020304" pitchFamily="18" charset="0"/>
                          <a:cs typeface="Times New Roman" panose="02020603050405020304" pitchFamily="18" charset="0"/>
                        </a:rPr>
                        <a:t>0.86</a:t>
                      </a:r>
                    </a:p>
                  </a:txBody>
                  <a:tcPr/>
                </a:tc>
                <a:tc>
                  <a:txBody>
                    <a:bodyPr/>
                    <a:lstStyle/>
                    <a:p>
                      <a:pPr algn="ctr"/>
                      <a:r>
                        <a:rPr lang="en-US" dirty="0">
                          <a:latin typeface="Times New Roman" panose="02020603050405020304" pitchFamily="18" charset="0"/>
                          <a:cs typeface="Times New Roman" panose="02020603050405020304" pitchFamily="18" charset="0"/>
                        </a:rPr>
                        <a:t>0.87</a:t>
                      </a:r>
                    </a:p>
                  </a:txBody>
                  <a:tcPr/>
                </a:tc>
                <a:tc>
                  <a:txBody>
                    <a:bodyPr/>
                    <a:lstStyle/>
                    <a:p>
                      <a:pPr algn="ctr"/>
                      <a:r>
                        <a:rPr lang="en-US" dirty="0">
                          <a:latin typeface="Times New Roman" panose="02020603050405020304" pitchFamily="18" charset="0"/>
                          <a:cs typeface="Times New Roman" panose="02020603050405020304" pitchFamily="18" charset="0"/>
                        </a:rPr>
                        <a:t>0.87</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48524</a:t>
                      </a:r>
                    </a:p>
                  </a:txBody>
                  <a:tcPr/>
                </a:tc>
                <a:extLst>
                  <a:ext uri="{0D108BD9-81ED-4DB2-BD59-A6C34878D82A}">
                    <a16:rowId xmlns:a16="http://schemas.microsoft.com/office/drawing/2014/main" val="3042431191"/>
                  </a:ext>
                </a:extLst>
              </a:tr>
              <a:tr h="334136">
                <a:tc>
                  <a:txBody>
                    <a:bodyPr/>
                    <a:lstStyle/>
                    <a:p>
                      <a:pPr algn="ctr"/>
                      <a:r>
                        <a:rPr lang="en-US" dirty="0">
                          <a:latin typeface="Times New Roman" panose="02020603050405020304" pitchFamily="18" charset="0"/>
                          <a:cs typeface="Times New Roman" panose="02020603050405020304" pitchFamily="18" charset="0"/>
                        </a:rPr>
                        <a:t>2</a:t>
                      </a:r>
                    </a:p>
                  </a:txBody>
                  <a:tcPr/>
                </a:tc>
                <a:tc>
                  <a:txBody>
                    <a:bodyPr/>
                    <a:lstStyle/>
                    <a:p>
                      <a:pPr algn="ctr"/>
                      <a:r>
                        <a:rPr lang="en-US" dirty="0">
                          <a:latin typeface="Times New Roman" panose="02020603050405020304" pitchFamily="18" charset="0"/>
                          <a:cs typeface="Times New Roman" panose="02020603050405020304" pitchFamily="18" charset="0"/>
                        </a:rPr>
                        <a:t>0.90</a:t>
                      </a:r>
                    </a:p>
                  </a:txBody>
                  <a:tcPr/>
                </a:tc>
                <a:tc>
                  <a:txBody>
                    <a:bodyPr/>
                    <a:lstStyle/>
                    <a:p>
                      <a:pPr algn="ctr"/>
                      <a:r>
                        <a:rPr lang="en-US" dirty="0">
                          <a:latin typeface="Times New Roman" panose="02020603050405020304" pitchFamily="18" charset="0"/>
                          <a:cs typeface="Times New Roman" panose="02020603050405020304" pitchFamily="18" charset="0"/>
                        </a:rPr>
                        <a:t>0.85</a:t>
                      </a:r>
                    </a:p>
                  </a:txBody>
                  <a:tcPr/>
                </a:tc>
                <a:tc>
                  <a:txBody>
                    <a:bodyPr/>
                    <a:lstStyle/>
                    <a:p>
                      <a:pPr algn="ctr"/>
                      <a:r>
                        <a:rPr lang="en-US" dirty="0">
                          <a:latin typeface="Times New Roman" panose="02020603050405020304" pitchFamily="18" charset="0"/>
                          <a:cs typeface="Times New Roman" panose="02020603050405020304" pitchFamily="18" charset="0"/>
                        </a:rPr>
                        <a:t>0.87</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48398</a:t>
                      </a:r>
                    </a:p>
                  </a:txBody>
                  <a:tcPr/>
                </a:tc>
                <a:extLst>
                  <a:ext uri="{0D108BD9-81ED-4DB2-BD59-A6C34878D82A}">
                    <a16:rowId xmlns:a16="http://schemas.microsoft.com/office/drawing/2014/main" val="361222535"/>
                  </a:ext>
                </a:extLst>
              </a:tr>
            </a:tbl>
          </a:graphicData>
        </a:graphic>
      </p:graphicFrame>
      <p:sp>
        <p:nvSpPr>
          <p:cNvPr id="7" name="Rectangle: Rounded Corners 6">
            <a:extLst>
              <a:ext uri="{FF2B5EF4-FFF2-40B4-BE49-F238E27FC236}">
                <a16:creationId xmlns:a16="http://schemas.microsoft.com/office/drawing/2014/main" id="{EE4EBD7B-C383-162A-2308-FFCCDFCE0C2D}"/>
              </a:ext>
            </a:extLst>
          </p:cNvPr>
          <p:cNvSpPr/>
          <p:nvPr/>
        </p:nvSpPr>
        <p:spPr>
          <a:xfrm>
            <a:off x="3618690" y="870625"/>
            <a:ext cx="4601183" cy="291830"/>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Multinomial Naive Bayes</a:t>
            </a:r>
          </a:p>
        </p:txBody>
      </p:sp>
      <p:sp>
        <p:nvSpPr>
          <p:cNvPr id="8" name="Rectangle: Rounded Corners 7">
            <a:extLst>
              <a:ext uri="{FF2B5EF4-FFF2-40B4-BE49-F238E27FC236}">
                <a16:creationId xmlns:a16="http://schemas.microsoft.com/office/drawing/2014/main" id="{5F472EA7-A9BA-F615-C863-9428EC912E46}"/>
              </a:ext>
            </a:extLst>
          </p:cNvPr>
          <p:cNvSpPr/>
          <p:nvPr/>
        </p:nvSpPr>
        <p:spPr>
          <a:xfrm>
            <a:off x="3795407" y="2780166"/>
            <a:ext cx="4601183" cy="291830"/>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Logistic Regression</a:t>
            </a:r>
          </a:p>
        </p:txBody>
      </p:sp>
      <p:sp>
        <p:nvSpPr>
          <p:cNvPr id="9" name="Rectangle: Rounded Corners 8">
            <a:extLst>
              <a:ext uri="{FF2B5EF4-FFF2-40B4-BE49-F238E27FC236}">
                <a16:creationId xmlns:a16="http://schemas.microsoft.com/office/drawing/2014/main" id="{60801026-794B-A3BD-0367-68C2537041B8}"/>
              </a:ext>
            </a:extLst>
          </p:cNvPr>
          <p:cNvSpPr/>
          <p:nvPr/>
        </p:nvSpPr>
        <p:spPr>
          <a:xfrm>
            <a:off x="3795407" y="4682902"/>
            <a:ext cx="4601183" cy="291830"/>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Decision Tree Classification Algorithm</a:t>
            </a:r>
          </a:p>
        </p:txBody>
      </p:sp>
    </p:spTree>
    <p:extLst>
      <p:ext uri="{BB962C8B-B14F-4D97-AF65-F5344CB8AC3E}">
        <p14:creationId xmlns:p14="http://schemas.microsoft.com/office/powerpoint/2010/main" val="264461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5BC3-11FF-61B0-9194-28661526C602}"/>
              </a:ext>
            </a:extLst>
          </p:cNvPr>
          <p:cNvSpPr>
            <a:spLocks noGrp="1"/>
          </p:cNvSpPr>
          <p:nvPr>
            <p:ph type="title"/>
          </p:nvPr>
        </p:nvSpPr>
        <p:spPr>
          <a:xfrm>
            <a:off x="838200" y="155980"/>
            <a:ext cx="10515600" cy="790014"/>
          </a:xfrm>
        </p:spPr>
        <p:txBody>
          <a:bodyPr>
            <a:no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Classification Models (SMOTE Function)</a:t>
            </a:r>
          </a:p>
        </p:txBody>
      </p:sp>
      <p:graphicFrame>
        <p:nvGraphicFramePr>
          <p:cNvPr id="4" name="Table 4">
            <a:extLst>
              <a:ext uri="{FF2B5EF4-FFF2-40B4-BE49-F238E27FC236}">
                <a16:creationId xmlns:a16="http://schemas.microsoft.com/office/drawing/2014/main" id="{9338FF3B-C589-BA58-B40E-60D61C8F3D4B}"/>
              </a:ext>
            </a:extLst>
          </p:cNvPr>
          <p:cNvGraphicFramePr>
            <a:graphicFrameLocks noGrp="1"/>
          </p:cNvGraphicFramePr>
          <p:nvPr>
            <p:ph idx="1"/>
            <p:extLst>
              <p:ext uri="{D42A27DB-BD31-4B8C-83A1-F6EECF244321}">
                <p14:modId xmlns:p14="http://schemas.microsoft.com/office/powerpoint/2010/main" val="3581470441"/>
              </p:ext>
            </p:extLst>
          </p:nvPr>
        </p:nvGraphicFramePr>
        <p:xfrm>
          <a:off x="838196" y="1419098"/>
          <a:ext cx="10515600" cy="1463040"/>
        </p:xfrm>
        <a:graphic>
          <a:graphicData uri="http://schemas.openxmlformats.org/drawingml/2006/table">
            <a:tbl>
              <a:tblPr firstRow="1" bandRow="1">
                <a:tableStyleId>{5940675A-B579-460E-94D1-54222C63F5DA}</a:tableStyleId>
              </a:tblPr>
              <a:tblGrid>
                <a:gridCol w="2103120">
                  <a:extLst>
                    <a:ext uri="{9D8B030D-6E8A-4147-A177-3AD203B41FA5}">
                      <a16:colId xmlns:a16="http://schemas.microsoft.com/office/drawing/2014/main" val="2132289354"/>
                    </a:ext>
                  </a:extLst>
                </a:gridCol>
                <a:gridCol w="2103120">
                  <a:extLst>
                    <a:ext uri="{9D8B030D-6E8A-4147-A177-3AD203B41FA5}">
                      <a16:colId xmlns:a16="http://schemas.microsoft.com/office/drawing/2014/main" val="1289525700"/>
                    </a:ext>
                  </a:extLst>
                </a:gridCol>
                <a:gridCol w="2103120">
                  <a:extLst>
                    <a:ext uri="{9D8B030D-6E8A-4147-A177-3AD203B41FA5}">
                      <a16:colId xmlns:a16="http://schemas.microsoft.com/office/drawing/2014/main" val="3174554607"/>
                    </a:ext>
                  </a:extLst>
                </a:gridCol>
                <a:gridCol w="2103120">
                  <a:extLst>
                    <a:ext uri="{9D8B030D-6E8A-4147-A177-3AD203B41FA5}">
                      <a16:colId xmlns:a16="http://schemas.microsoft.com/office/drawing/2014/main" val="2227342109"/>
                    </a:ext>
                  </a:extLst>
                </a:gridCol>
                <a:gridCol w="2103120">
                  <a:extLst>
                    <a:ext uri="{9D8B030D-6E8A-4147-A177-3AD203B41FA5}">
                      <a16:colId xmlns:a16="http://schemas.microsoft.com/office/drawing/2014/main" val="2981870082"/>
                    </a:ext>
                  </a:extLst>
                </a:gridCol>
              </a:tblGrid>
              <a:tr h="312829">
                <a:tc>
                  <a:txBody>
                    <a:bodyPr/>
                    <a:lstStyle/>
                    <a:p>
                      <a:pPr algn="ctr"/>
                      <a:r>
                        <a:rPr lang="en-US" dirty="0">
                          <a:latin typeface="Times New Roman" panose="02020603050405020304" pitchFamily="18" charset="0"/>
                          <a:cs typeface="Times New Roman" panose="02020603050405020304" pitchFamily="18" charset="0"/>
                        </a:rPr>
                        <a:t>Class</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Precision </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Recall</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F1-Score</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Support</a:t>
                      </a:r>
                    </a:p>
                  </a:txBody>
                  <a:tcPr>
                    <a:solidFill>
                      <a:schemeClr val="bg2"/>
                    </a:solidFill>
                  </a:tcPr>
                </a:tc>
                <a:extLst>
                  <a:ext uri="{0D108BD9-81ED-4DB2-BD59-A6C34878D82A}">
                    <a16:rowId xmlns:a16="http://schemas.microsoft.com/office/drawing/2014/main" val="4069718190"/>
                  </a:ext>
                </a:extLst>
              </a:tr>
              <a:tr h="312829">
                <a:tc>
                  <a:txBody>
                    <a:bodyPr/>
                    <a:lstStyle/>
                    <a:p>
                      <a:pPr algn="ctr"/>
                      <a:r>
                        <a:rPr lang="en-US" dirty="0">
                          <a:latin typeface="Times New Roman" panose="02020603050405020304" pitchFamily="18" charset="0"/>
                          <a:cs typeface="Times New Roman" panose="02020603050405020304" pitchFamily="18" charset="0"/>
                        </a:rPr>
                        <a:t>0</a:t>
                      </a:r>
                    </a:p>
                  </a:txBody>
                  <a:tcPr/>
                </a:tc>
                <a:tc>
                  <a:txBody>
                    <a:bodyPr/>
                    <a:lstStyle/>
                    <a:p>
                      <a:pPr algn="ctr"/>
                      <a:r>
                        <a:rPr lang="en-US" dirty="0">
                          <a:latin typeface="Times New Roman" panose="02020603050405020304" pitchFamily="18" charset="0"/>
                          <a:cs typeface="Times New Roman" panose="02020603050405020304" pitchFamily="18" charset="0"/>
                        </a:rPr>
                        <a:t>0.98</a:t>
                      </a:r>
                    </a:p>
                  </a:txBody>
                  <a:tcPr/>
                </a:tc>
                <a:tc>
                  <a:txBody>
                    <a:bodyPr/>
                    <a:lstStyle/>
                    <a:p>
                      <a:pPr algn="ctr"/>
                      <a:r>
                        <a:rPr lang="en-US" dirty="0">
                          <a:latin typeface="Times New Roman" panose="02020603050405020304" pitchFamily="18" charset="0"/>
                          <a:cs typeface="Times New Roman" panose="02020603050405020304" pitchFamily="18" charset="0"/>
                        </a:rPr>
                        <a:t>1.00</a:t>
                      </a:r>
                    </a:p>
                  </a:txBody>
                  <a:tcPr/>
                </a:tc>
                <a:tc>
                  <a:txBody>
                    <a:bodyPr/>
                    <a:lstStyle/>
                    <a:p>
                      <a:pPr algn="ctr"/>
                      <a:r>
                        <a:rPr lang="en-US" dirty="0">
                          <a:latin typeface="Times New Roman" panose="02020603050405020304" pitchFamily="18" charset="0"/>
                          <a:cs typeface="Times New Roman" panose="02020603050405020304" pitchFamily="18" charset="0"/>
                        </a:rPr>
                        <a:t>0.99</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48570</a:t>
                      </a:r>
                    </a:p>
                  </a:txBody>
                  <a:tcPr/>
                </a:tc>
                <a:extLst>
                  <a:ext uri="{0D108BD9-81ED-4DB2-BD59-A6C34878D82A}">
                    <a16:rowId xmlns:a16="http://schemas.microsoft.com/office/drawing/2014/main" val="1699622394"/>
                  </a:ext>
                </a:extLst>
              </a:tr>
              <a:tr h="312829">
                <a:tc>
                  <a:txBody>
                    <a:bodyPr/>
                    <a:lstStyle/>
                    <a:p>
                      <a:pPr algn="ctr"/>
                      <a:r>
                        <a:rPr lang="en-US" dirty="0">
                          <a:latin typeface="Times New Roman" panose="02020603050405020304" pitchFamily="18" charset="0"/>
                          <a:cs typeface="Times New Roman" panose="02020603050405020304" pitchFamily="18" charset="0"/>
                        </a:rPr>
                        <a:t>1</a:t>
                      </a:r>
                    </a:p>
                  </a:txBody>
                  <a:tcPr/>
                </a:tc>
                <a:tc>
                  <a:txBody>
                    <a:bodyPr/>
                    <a:lstStyle/>
                    <a:p>
                      <a:pPr algn="ctr"/>
                      <a:r>
                        <a:rPr lang="en-US" dirty="0">
                          <a:latin typeface="Times New Roman" panose="02020603050405020304" pitchFamily="18" charset="0"/>
                          <a:cs typeface="Times New Roman" panose="02020603050405020304" pitchFamily="18" charset="0"/>
                        </a:rPr>
                        <a:t>0.97</a:t>
                      </a:r>
                    </a:p>
                  </a:txBody>
                  <a:tcPr/>
                </a:tc>
                <a:tc>
                  <a:txBody>
                    <a:bodyPr/>
                    <a:lstStyle/>
                    <a:p>
                      <a:pPr algn="ctr"/>
                      <a:r>
                        <a:rPr lang="en-US" dirty="0">
                          <a:latin typeface="Times New Roman" panose="02020603050405020304" pitchFamily="18" charset="0"/>
                          <a:cs typeface="Times New Roman" panose="02020603050405020304" pitchFamily="18" charset="0"/>
                        </a:rPr>
                        <a:t>0.99</a:t>
                      </a:r>
                    </a:p>
                  </a:txBody>
                  <a:tcPr/>
                </a:tc>
                <a:tc>
                  <a:txBody>
                    <a:bodyPr/>
                    <a:lstStyle/>
                    <a:p>
                      <a:pPr algn="ctr"/>
                      <a:r>
                        <a:rPr lang="en-US" dirty="0">
                          <a:latin typeface="Times New Roman" panose="02020603050405020304" pitchFamily="18" charset="0"/>
                          <a:cs typeface="Times New Roman" panose="02020603050405020304" pitchFamily="18" charset="0"/>
                        </a:rPr>
                        <a:t>0.98</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48650</a:t>
                      </a:r>
                    </a:p>
                  </a:txBody>
                  <a:tcPr/>
                </a:tc>
                <a:extLst>
                  <a:ext uri="{0D108BD9-81ED-4DB2-BD59-A6C34878D82A}">
                    <a16:rowId xmlns:a16="http://schemas.microsoft.com/office/drawing/2014/main" val="754160505"/>
                  </a:ext>
                </a:extLst>
              </a:tr>
              <a:tr h="312829">
                <a:tc>
                  <a:txBody>
                    <a:bodyPr/>
                    <a:lstStyle/>
                    <a:p>
                      <a:pPr algn="ctr"/>
                      <a:r>
                        <a:rPr lang="en-US" dirty="0">
                          <a:latin typeface="Times New Roman" panose="02020603050405020304" pitchFamily="18" charset="0"/>
                          <a:cs typeface="Times New Roman" panose="02020603050405020304" pitchFamily="18" charset="0"/>
                        </a:rPr>
                        <a:t>2</a:t>
                      </a:r>
                    </a:p>
                  </a:txBody>
                  <a:tcPr/>
                </a:tc>
                <a:tc>
                  <a:txBody>
                    <a:bodyPr/>
                    <a:lstStyle/>
                    <a:p>
                      <a:pPr algn="ctr"/>
                      <a:r>
                        <a:rPr lang="en-US" dirty="0">
                          <a:latin typeface="Times New Roman" panose="02020603050405020304" pitchFamily="18" charset="0"/>
                          <a:cs typeface="Times New Roman" panose="02020603050405020304" pitchFamily="18" charset="0"/>
                        </a:rPr>
                        <a:t>0.99</a:t>
                      </a:r>
                    </a:p>
                  </a:txBody>
                  <a:tcPr/>
                </a:tc>
                <a:tc>
                  <a:txBody>
                    <a:bodyPr/>
                    <a:lstStyle/>
                    <a:p>
                      <a:pPr algn="ctr"/>
                      <a:r>
                        <a:rPr lang="en-US" dirty="0">
                          <a:latin typeface="Times New Roman" panose="02020603050405020304" pitchFamily="18" charset="0"/>
                          <a:cs typeface="Times New Roman" panose="02020603050405020304" pitchFamily="18" charset="0"/>
                        </a:rPr>
                        <a:t>0.95</a:t>
                      </a:r>
                    </a:p>
                  </a:txBody>
                  <a:tcPr/>
                </a:tc>
                <a:tc>
                  <a:txBody>
                    <a:bodyPr/>
                    <a:lstStyle/>
                    <a:p>
                      <a:pPr algn="ctr"/>
                      <a:r>
                        <a:rPr lang="en-US" dirty="0">
                          <a:latin typeface="Times New Roman" panose="02020603050405020304" pitchFamily="18" charset="0"/>
                          <a:cs typeface="Times New Roman" panose="02020603050405020304" pitchFamily="18" charset="0"/>
                        </a:rPr>
                        <a:t>0.97</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48625</a:t>
                      </a:r>
                    </a:p>
                  </a:txBody>
                  <a:tcPr/>
                </a:tc>
                <a:extLst>
                  <a:ext uri="{0D108BD9-81ED-4DB2-BD59-A6C34878D82A}">
                    <a16:rowId xmlns:a16="http://schemas.microsoft.com/office/drawing/2014/main" val="3653143178"/>
                  </a:ext>
                </a:extLst>
              </a:tr>
            </a:tbl>
          </a:graphicData>
        </a:graphic>
      </p:graphicFrame>
      <p:graphicFrame>
        <p:nvGraphicFramePr>
          <p:cNvPr id="5" name="Table 4">
            <a:extLst>
              <a:ext uri="{FF2B5EF4-FFF2-40B4-BE49-F238E27FC236}">
                <a16:creationId xmlns:a16="http://schemas.microsoft.com/office/drawing/2014/main" id="{65CD27CB-90CF-A283-7182-DF68FB132361}"/>
              </a:ext>
            </a:extLst>
          </p:cNvPr>
          <p:cNvGraphicFramePr>
            <a:graphicFrameLocks noGrp="1"/>
          </p:cNvGraphicFramePr>
          <p:nvPr>
            <p:extLst>
              <p:ext uri="{D42A27DB-BD31-4B8C-83A1-F6EECF244321}">
                <p14:modId xmlns:p14="http://schemas.microsoft.com/office/powerpoint/2010/main" val="625551144"/>
              </p:ext>
            </p:extLst>
          </p:nvPr>
        </p:nvGraphicFramePr>
        <p:xfrm>
          <a:off x="838196" y="3359596"/>
          <a:ext cx="10515600" cy="1463040"/>
        </p:xfrm>
        <a:graphic>
          <a:graphicData uri="http://schemas.openxmlformats.org/drawingml/2006/table">
            <a:tbl>
              <a:tblPr firstRow="1" bandRow="1">
                <a:tableStyleId>{5940675A-B579-460E-94D1-54222C63F5DA}</a:tableStyleId>
              </a:tblPr>
              <a:tblGrid>
                <a:gridCol w="2103120">
                  <a:extLst>
                    <a:ext uri="{9D8B030D-6E8A-4147-A177-3AD203B41FA5}">
                      <a16:colId xmlns:a16="http://schemas.microsoft.com/office/drawing/2014/main" val="2985780751"/>
                    </a:ext>
                  </a:extLst>
                </a:gridCol>
                <a:gridCol w="2103120">
                  <a:extLst>
                    <a:ext uri="{9D8B030D-6E8A-4147-A177-3AD203B41FA5}">
                      <a16:colId xmlns:a16="http://schemas.microsoft.com/office/drawing/2014/main" val="3437709922"/>
                    </a:ext>
                  </a:extLst>
                </a:gridCol>
                <a:gridCol w="2103120">
                  <a:extLst>
                    <a:ext uri="{9D8B030D-6E8A-4147-A177-3AD203B41FA5}">
                      <a16:colId xmlns:a16="http://schemas.microsoft.com/office/drawing/2014/main" val="514958351"/>
                    </a:ext>
                  </a:extLst>
                </a:gridCol>
                <a:gridCol w="2103120">
                  <a:extLst>
                    <a:ext uri="{9D8B030D-6E8A-4147-A177-3AD203B41FA5}">
                      <a16:colId xmlns:a16="http://schemas.microsoft.com/office/drawing/2014/main" val="661131800"/>
                    </a:ext>
                  </a:extLst>
                </a:gridCol>
                <a:gridCol w="2103120">
                  <a:extLst>
                    <a:ext uri="{9D8B030D-6E8A-4147-A177-3AD203B41FA5}">
                      <a16:colId xmlns:a16="http://schemas.microsoft.com/office/drawing/2014/main" val="1191711716"/>
                    </a:ext>
                  </a:extLst>
                </a:gridCol>
              </a:tblGrid>
              <a:tr h="328309">
                <a:tc>
                  <a:txBody>
                    <a:bodyPr/>
                    <a:lstStyle/>
                    <a:p>
                      <a:pPr algn="ctr"/>
                      <a:r>
                        <a:rPr lang="en-US" dirty="0">
                          <a:latin typeface="Times New Roman" panose="02020603050405020304" pitchFamily="18" charset="0"/>
                          <a:cs typeface="Times New Roman" panose="02020603050405020304" pitchFamily="18" charset="0"/>
                        </a:rPr>
                        <a:t>Class</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Precision </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Recall</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F1-Score</a:t>
                      </a:r>
                    </a:p>
                  </a:txBody>
                  <a:tcPr>
                    <a:solidFill>
                      <a:schemeClr val="bg2"/>
                    </a:solidFill>
                  </a:tcPr>
                </a:tc>
                <a:tc>
                  <a:txBody>
                    <a:bodyPr/>
                    <a:lstStyle/>
                    <a:p>
                      <a:pPr algn="ctr"/>
                      <a:r>
                        <a:rPr lang="en-US" dirty="0">
                          <a:latin typeface="Times New Roman" panose="02020603050405020304" pitchFamily="18" charset="0"/>
                          <a:cs typeface="Times New Roman" panose="02020603050405020304" pitchFamily="18" charset="0"/>
                        </a:rPr>
                        <a:t>Support</a:t>
                      </a:r>
                    </a:p>
                  </a:txBody>
                  <a:tcPr>
                    <a:solidFill>
                      <a:schemeClr val="bg2"/>
                    </a:solidFill>
                  </a:tcPr>
                </a:tc>
                <a:extLst>
                  <a:ext uri="{0D108BD9-81ED-4DB2-BD59-A6C34878D82A}">
                    <a16:rowId xmlns:a16="http://schemas.microsoft.com/office/drawing/2014/main" val="1856938507"/>
                  </a:ext>
                </a:extLst>
              </a:tr>
              <a:tr h="328309">
                <a:tc>
                  <a:txBody>
                    <a:bodyPr/>
                    <a:lstStyle/>
                    <a:p>
                      <a:pPr algn="ctr"/>
                      <a:r>
                        <a:rPr lang="en-US" dirty="0">
                          <a:latin typeface="Times New Roman" panose="02020603050405020304" pitchFamily="18" charset="0"/>
                          <a:cs typeface="Times New Roman" panose="02020603050405020304" pitchFamily="18" charset="0"/>
                        </a:rPr>
                        <a:t>0</a:t>
                      </a:r>
                    </a:p>
                  </a:txBody>
                  <a:tcPr/>
                </a:tc>
                <a:tc>
                  <a:txBody>
                    <a:bodyPr/>
                    <a:lstStyle/>
                    <a:p>
                      <a:pPr algn="ctr"/>
                      <a:r>
                        <a:rPr lang="en-US" dirty="0">
                          <a:latin typeface="Times New Roman" panose="02020603050405020304" pitchFamily="18" charset="0"/>
                          <a:cs typeface="Times New Roman" panose="02020603050405020304" pitchFamily="18" charset="0"/>
                        </a:rPr>
                        <a:t>0.65</a:t>
                      </a:r>
                    </a:p>
                  </a:txBody>
                  <a:tcPr/>
                </a:tc>
                <a:tc>
                  <a:txBody>
                    <a:bodyPr/>
                    <a:lstStyle/>
                    <a:p>
                      <a:pPr algn="ctr"/>
                      <a:r>
                        <a:rPr lang="en-US" dirty="0">
                          <a:latin typeface="Times New Roman" panose="02020603050405020304" pitchFamily="18" charset="0"/>
                          <a:cs typeface="Times New Roman" panose="02020603050405020304" pitchFamily="18" charset="0"/>
                        </a:rPr>
                        <a:t>0.73</a:t>
                      </a:r>
                    </a:p>
                  </a:txBody>
                  <a:tcPr/>
                </a:tc>
                <a:tc>
                  <a:txBody>
                    <a:bodyPr/>
                    <a:lstStyle/>
                    <a:p>
                      <a:pPr algn="ctr"/>
                      <a:r>
                        <a:rPr lang="en-US" dirty="0">
                          <a:latin typeface="Times New Roman" panose="02020603050405020304" pitchFamily="18" charset="0"/>
                          <a:cs typeface="Times New Roman" panose="02020603050405020304" pitchFamily="18" charset="0"/>
                        </a:rPr>
                        <a:t>0.69</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48570</a:t>
                      </a:r>
                    </a:p>
                  </a:txBody>
                  <a:tcPr/>
                </a:tc>
                <a:extLst>
                  <a:ext uri="{0D108BD9-81ED-4DB2-BD59-A6C34878D82A}">
                    <a16:rowId xmlns:a16="http://schemas.microsoft.com/office/drawing/2014/main" val="1851608702"/>
                  </a:ext>
                </a:extLst>
              </a:tr>
              <a:tr h="328309">
                <a:tc>
                  <a:txBody>
                    <a:bodyPr/>
                    <a:lstStyle/>
                    <a:p>
                      <a:pPr algn="ctr"/>
                      <a:r>
                        <a:rPr lang="en-US" dirty="0">
                          <a:latin typeface="Times New Roman" panose="02020603050405020304" pitchFamily="18" charset="0"/>
                          <a:cs typeface="Times New Roman" panose="02020603050405020304" pitchFamily="18" charset="0"/>
                        </a:rPr>
                        <a:t>1</a:t>
                      </a:r>
                    </a:p>
                  </a:txBody>
                  <a:tcPr/>
                </a:tc>
                <a:tc>
                  <a:txBody>
                    <a:bodyPr/>
                    <a:lstStyle/>
                    <a:p>
                      <a:pPr algn="ctr"/>
                      <a:r>
                        <a:rPr lang="en-US" dirty="0">
                          <a:latin typeface="Times New Roman" panose="02020603050405020304" pitchFamily="18" charset="0"/>
                          <a:cs typeface="Times New Roman" panose="02020603050405020304" pitchFamily="18" charset="0"/>
                        </a:rPr>
                        <a:t>0.63</a:t>
                      </a:r>
                    </a:p>
                  </a:txBody>
                  <a:tcPr/>
                </a:tc>
                <a:tc>
                  <a:txBody>
                    <a:bodyPr/>
                    <a:lstStyle/>
                    <a:p>
                      <a:pPr algn="ctr"/>
                      <a:r>
                        <a:rPr lang="en-US" dirty="0">
                          <a:latin typeface="Times New Roman" panose="02020603050405020304" pitchFamily="18" charset="0"/>
                          <a:cs typeface="Times New Roman" panose="02020603050405020304" pitchFamily="18" charset="0"/>
                        </a:rPr>
                        <a:t>0.55</a:t>
                      </a:r>
                    </a:p>
                  </a:txBody>
                  <a:tcPr/>
                </a:tc>
                <a:tc>
                  <a:txBody>
                    <a:bodyPr/>
                    <a:lstStyle/>
                    <a:p>
                      <a:pPr algn="ctr"/>
                      <a:r>
                        <a:rPr lang="en-US" dirty="0">
                          <a:latin typeface="Times New Roman" panose="02020603050405020304" pitchFamily="18" charset="0"/>
                          <a:cs typeface="Times New Roman" panose="02020603050405020304" pitchFamily="18" charset="0"/>
                        </a:rPr>
                        <a:t>0.59</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48650</a:t>
                      </a:r>
                    </a:p>
                  </a:txBody>
                  <a:tcPr/>
                </a:tc>
                <a:extLst>
                  <a:ext uri="{0D108BD9-81ED-4DB2-BD59-A6C34878D82A}">
                    <a16:rowId xmlns:a16="http://schemas.microsoft.com/office/drawing/2014/main" val="3042431191"/>
                  </a:ext>
                </a:extLst>
              </a:tr>
              <a:tr h="328309">
                <a:tc>
                  <a:txBody>
                    <a:bodyPr/>
                    <a:lstStyle/>
                    <a:p>
                      <a:pPr algn="ctr"/>
                      <a:r>
                        <a:rPr lang="en-US" dirty="0">
                          <a:latin typeface="Times New Roman" panose="02020603050405020304" pitchFamily="18" charset="0"/>
                          <a:cs typeface="Times New Roman" panose="02020603050405020304" pitchFamily="18" charset="0"/>
                        </a:rPr>
                        <a:t>2</a:t>
                      </a:r>
                    </a:p>
                  </a:txBody>
                  <a:tcPr/>
                </a:tc>
                <a:tc>
                  <a:txBody>
                    <a:bodyPr/>
                    <a:lstStyle/>
                    <a:p>
                      <a:pPr algn="ctr"/>
                      <a:r>
                        <a:rPr lang="en-US" dirty="0">
                          <a:latin typeface="Times New Roman" panose="02020603050405020304" pitchFamily="18" charset="0"/>
                          <a:cs typeface="Times New Roman" panose="02020603050405020304" pitchFamily="18" charset="0"/>
                        </a:rPr>
                        <a:t>0.70</a:t>
                      </a:r>
                    </a:p>
                  </a:txBody>
                  <a:tcPr/>
                </a:tc>
                <a:tc>
                  <a:txBody>
                    <a:bodyPr/>
                    <a:lstStyle/>
                    <a:p>
                      <a:pPr algn="ctr"/>
                      <a:r>
                        <a:rPr lang="en-US" dirty="0">
                          <a:latin typeface="Times New Roman" panose="02020603050405020304" pitchFamily="18" charset="0"/>
                          <a:cs typeface="Times New Roman" panose="02020603050405020304" pitchFamily="18" charset="0"/>
                        </a:rPr>
                        <a:t>0.71</a:t>
                      </a:r>
                    </a:p>
                  </a:txBody>
                  <a:tcPr/>
                </a:tc>
                <a:tc>
                  <a:txBody>
                    <a:bodyPr/>
                    <a:lstStyle/>
                    <a:p>
                      <a:pPr algn="ctr"/>
                      <a:r>
                        <a:rPr lang="en-US" dirty="0">
                          <a:latin typeface="Times New Roman" panose="02020603050405020304" pitchFamily="18" charset="0"/>
                          <a:cs typeface="Times New Roman" panose="02020603050405020304" pitchFamily="18" charset="0"/>
                        </a:rPr>
                        <a:t>0.71</a:t>
                      </a:r>
                    </a:p>
                  </a:txBody>
                  <a:tcPr>
                    <a:solidFill>
                      <a:schemeClr val="accent3"/>
                    </a:solidFill>
                  </a:tcPr>
                </a:tc>
                <a:tc>
                  <a:txBody>
                    <a:bodyPr/>
                    <a:lstStyle/>
                    <a:p>
                      <a:pPr algn="ctr"/>
                      <a:r>
                        <a:rPr lang="en-US" dirty="0">
                          <a:latin typeface="Times New Roman" panose="02020603050405020304" pitchFamily="18" charset="0"/>
                          <a:cs typeface="Times New Roman" panose="02020603050405020304" pitchFamily="18" charset="0"/>
                        </a:rPr>
                        <a:t>48625</a:t>
                      </a:r>
                    </a:p>
                  </a:txBody>
                  <a:tcPr/>
                </a:tc>
                <a:extLst>
                  <a:ext uri="{0D108BD9-81ED-4DB2-BD59-A6C34878D82A}">
                    <a16:rowId xmlns:a16="http://schemas.microsoft.com/office/drawing/2014/main" val="361222535"/>
                  </a:ext>
                </a:extLst>
              </a:tr>
            </a:tbl>
          </a:graphicData>
        </a:graphic>
      </p:graphicFrame>
      <p:sp>
        <p:nvSpPr>
          <p:cNvPr id="7" name="Rectangle: Rounded Corners 6">
            <a:extLst>
              <a:ext uri="{FF2B5EF4-FFF2-40B4-BE49-F238E27FC236}">
                <a16:creationId xmlns:a16="http://schemas.microsoft.com/office/drawing/2014/main" id="{EE4EBD7B-C383-162A-2308-FFCCDFCE0C2D}"/>
              </a:ext>
            </a:extLst>
          </p:cNvPr>
          <p:cNvSpPr/>
          <p:nvPr/>
        </p:nvSpPr>
        <p:spPr>
          <a:xfrm>
            <a:off x="3795408" y="1036631"/>
            <a:ext cx="4601183" cy="291830"/>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Random Forest Classifier</a:t>
            </a:r>
          </a:p>
        </p:txBody>
      </p:sp>
      <p:sp>
        <p:nvSpPr>
          <p:cNvPr id="8" name="Rectangle: Rounded Corners 7">
            <a:extLst>
              <a:ext uri="{FF2B5EF4-FFF2-40B4-BE49-F238E27FC236}">
                <a16:creationId xmlns:a16="http://schemas.microsoft.com/office/drawing/2014/main" id="{5F472EA7-A9BA-F615-C863-9428EC912E46}"/>
              </a:ext>
            </a:extLst>
          </p:cNvPr>
          <p:cNvSpPr/>
          <p:nvPr/>
        </p:nvSpPr>
        <p:spPr>
          <a:xfrm>
            <a:off x="3795408" y="2972520"/>
            <a:ext cx="4601183" cy="291830"/>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AdaBoost Classifier</a:t>
            </a:r>
          </a:p>
        </p:txBody>
      </p:sp>
      <p:sp>
        <p:nvSpPr>
          <p:cNvPr id="3" name="Rectangle: Rounded Corners 2">
            <a:extLst>
              <a:ext uri="{FF2B5EF4-FFF2-40B4-BE49-F238E27FC236}">
                <a16:creationId xmlns:a16="http://schemas.microsoft.com/office/drawing/2014/main" id="{EA994A08-F94F-9737-BCCA-0FC1411D2DA2}"/>
              </a:ext>
            </a:extLst>
          </p:cNvPr>
          <p:cNvSpPr/>
          <p:nvPr/>
        </p:nvSpPr>
        <p:spPr>
          <a:xfrm>
            <a:off x="838196" y="4895024"/>
            <a:ext cx="10515600" cy="929328"/>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Recommendation</a:t>
            </a:r>
          </a:p>
          <a:p>
            <a:pPr marL="0" marR="0" algn="ctr">
              <a:lnSpc>
                <a:spcPct val="115000"/>
              </a:lnSpc>
              <a:spcBef>
                <a:spcPts val="0"/>
              </a:spcBef>
              <a:spcAft>
                <a:spcPts val="0"/>
              </a:spcAft>
            </a:pPr>
            <a:r>
              <a:rPr lang="en-IN" sz="16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Logistic Regression gives the highest values accuracy: 0.9084829406427845 recall:0.9084829406427845 f1-score: 0.9082935176131418 precision:0.9095375176588235</a:t>
            </a:r>
            <a:r>
              <a:rPr lang="en-US" sz="16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IN" sz="16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So, Model 2 is best fit model for our BALANCE DataSet.</a:t>
            </a:r>
            <a:endParaRPr lang="en-US" sz="16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4B1F8D24-5679-D174-E56D-6FEB8A2A3964}"/>
              </a:ext>
            </a:extLst>
          </p:cNvPr>
          <p:cNvSpPr/>
          <p:nvPr/>
        </p:nvSpPr>
        <p:spPr>
          <a:xfrm>
            <a:off x="838197" y="5912006"/>
            <a:ext cx="10515600" cy="790014"/>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Conclusion</a:t>
            </a:r>
          </a:p>
          <a:p>
            <a:pPr marL="285750" indent="-285750" algn="ctr">
              <a:buFont typeface="Arial" panose="020B0604020202020204" pitchFamily="34" charset="0"/>
              <a:buChar char="•"/>
            </a:pP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SO, THERE IS  MUCH DIFFERENCE BETWEEN THE BALANCE AND INBALANCE DATA LOGISTIC MODEL</a:t>
            </a:r>
          </a:p>
        </p:txBody>
      </p:sp>
    </p:spTree>
    <p:extLst>
      <p:ext uri="{BB962C8B-B14F-4D97-AF65-F5344CB8AC3E}">
        <p14:creationId xmlns:p14="http://schemas.microsoft.com/office/powerpoint/2010/main" val="27898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1">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2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0083B4-5FB8-1A78-EA66-22B7688846D5}"/>
              </a:ext>
            </a:extLst>
          </p:cNvPr>
          <p:cNvSpPr>
            <a:spLocks noGrp="1"/>
          </p:cNvSpPr>
          <p:nvPr>
            <p:ph type="title"/>
          </p:nvPr>
        </p:nvSpPr>
        <p:spPr>
          <a:xfrm>
            <a:off x="1882588" y="641850"/>
            <a:ext cx="2231853" cy="1535865"/>
          </a:xfrm>
        </p:spPr>
        <p:txBody>
          <a:bodyPr>
            <a:normAutofit/>
          </a:bodyPr>
          <a:lstStyle/>
          <a:p>
            <a:r>
              <a:rPr lang="en-US" sz="3200" b="1" dirty="0">
                <a:ln w="0"/>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Sentiment Prediction</a:t>
            </a:r>
          </a:p>
        </p:txBody>
      </p:sp>
      <p:sp>
        <p:nvSpPr>
          <p:cNvPr id="32" name="Rectangle 2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3" name="Rectangle 2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570AF89A-C280-59C0-94D9-E1364AEA1CF8}"/>
              </a:ext>
            </a:extLst>
          </p:cNvPr>
          <p:cNvSpPr>
            <a:spLocks noGrp="1"/>
          </p:cNvSpPr>
          <p:nvPr>
            <p:ph idx="1"/>
          </p:nvPr>
        </p:nvSpPr>
        <p:spPr>
          <a:xfrm>
            <a:off x="5300640" y="476655"/>
            <a:ext cx="6053160" cy="1877439"/>
          </a:xfrm>
        </p:spPr>
        <p:txBody>
          <a:bodyPr anchor="ctr">
            <a:normAutofit/>
          </a:bodyPr>
          <a:lstStyle/>
          <a:p>
            <a:r>
              <a:rPr lang="en-IN" sz="1100" dirty="0">
                <a:effectLst/>
                <a:latin typeface="Times New Roman" panose="02020603050405020304" pitchFamily="18" charset="0"/>
                <a:ea typeface="Times New Roman" panose="02020603050405020304" pitchFamily="18" charset="0"/>
                <a:cs typeface="Calibri" panose="020F0502020204030204" pitchFamily="34" charset="0"/>
              </a:rPr>
              <a:t>Sentiment Analysis for column overall from dataset overall is basically our customer rating given to the product.</a:t>
            </a:r>
          </a:p>
          <a:p>
            <a:r>
              <a:rPr lang="en-US" sz="1100" dirty="0">
                <a:latin typeface="Times New Roman" panose="02020603050405020304" pitchFamily="18" charset="0"/>
                <a:cs typeface="Calibri" panose="020F0502020204030204" pitchFamily="34" charset="0"/>
              </a:rPr>
              <a:t>Defined a function for sentiment analysis  where if overall rating is less than 3 it will fall under Negative if overall rating is equal to 3 it is Neutral and if overall rating is greater then 3 it is positive.</a:t>
            </a:r>
          </a:p>
          <a:p>
            <a:r>
              <a:rPr lang="en-US" sz="1100" dirty="0">
                <a:latin typeface="Times New Roman" panose="02020603050405020304" pitchFamily="18" charset="0"/>
                <a:cs typeface="Calibri" panose="020F0502020204030204" pitchFamily="34" charset="0"/>
              </a:rPr>
              <a:t>Added  a new column named as sentiment where it have values in positive, neutral and negative</a:t>
            </a:r>
          </a:p>
          <a:p>
            <a:r>
              <a:rPr lang="en-US" sz="1100" dirty="0">
                <a:latin typeface="Times New Roman" panose="02020603050405020304" pitchFamily="18" charset="0"/>
                <a:cs typeface="Calibri" panose="020F0502020204030204" pitchFamily="34" charset="0"/>
              </a:rPr>
              <a:t>Defined function for Prediction where if overall rating is less than 3 Prediction is 0 if overall rating is equal to 3 prediction is 1 and if overall rating is greater then 3 prediction is 2.</a:t>
            </a:r>
          </a:p>
          <a:p>
            <a:r>
              <a:rPr lang="en-US" sz="1100" dirty="0">
                <a:latin typeface="Times New Roman" panose="02020603050405020304" pitchFamily="18" charset="0"/>
                <a:cs typeface="Calibri" panose="020F0502020204030204" pitchFamily="34" charset="0"/>
              </a:rPr>
              <a:t>Added new column based on sentiments as  prediction</a:t>
            </a:r>
          </a:p>
        </p:txBody>
      </p:sp>
      <p:pic>
        <p:nvPicPr>
          <p:cNvPr id="4" name="Picture 3">
            <a:extLst>
              <a:ext uri="{FF2B5EF4-FFF2-40B4-BE49-F238E27FC236}">
                <a16:creationId xmlns:a16="http://schemas.microsoft.com/office/drawing/2014/main" id="{A0D7CD03-AF91-BFCF-2F1F-C23991BF03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408" y="2870329"/>
            <a:ext cx="11316110" cy="34318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7433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1">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2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0083B4-5FB8-1A78-EA66-22B7688846D5}"/>
              </a:ext>
            </a:extLst>
          </p:cNvPr>
          <p:cNvSpPr>
            <a:spLocks noGrp="1"/>
          </p:cNvSpPr>
          <p:nvPr>
            <p:ph type="title"/>
          </p:nvPr>
        </p:nvSpPr>
        <p:spPr>
          <a:xfrm>
            <a:off x="934860" y="641850"/>
            <a:ext cx="3714622" cy="1535865"/>
          </a:xfrm>
        </p:spPr>
        <p:txBody>
          <a:bodyPr>
            <a:normAutofit/>
          </a:bodyPr>
          <a:lstStyle/>
          <a:p>
            <a:r>
              <a:rPr lang="en-IN" sz="3200" b="0" i="0" dirty="0">
                <a:solidFill>
                  <a:srgbClr val="212121"/>
                </a:solidFill>
                <a:effectLst/>
                <a:latin typeface="Roboto" panose="02000000000000000000" pitchFamily="2" charset="0"/>
              </a:rPr>
              <a:t>Separating the Sentiments</a:t>
            </a:r>
            <a:br>
              <a:rPr lang="en-IN" sz="1200" b="0" i="0" dirty="0">
                <a:solidFill>
                  <a:srgbClr val="212121"/>
                </a:solidFill>
                <a:effectLst/>
                <a:latin typeface="Roboto" panose="02000000000000000000" pitchFamily="2" charset="0"/>
              </a:rPr>
            </a:br>
            <a:endParaRPr lang="en-US" sz="3200" b="1" dirty="0">
              <a:ln w="0"/>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32" name="Rectangle 2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3" name="Rectangle 2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54068EA9-701F-4652-A7B6-FBF3EB8592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0640" y="476250"/>
            <a:ext cx="6147289" cy="1878013"/>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9FEC0197-0F03-68BA-767C-92575EA26355}"/>
              </a:ext>
            </a:extLst>
          </p:cNvPr>
          <p:cNvSpPr txBox="1"/>
          <p:nvPr/>
        </p:nvSpPr>
        <p:spPr>
          <a:xfrm>
            <a:off x="4766198" y="2453908"/>
            <a:ext cx="2934659" cy="646331"/>
          </a:xfrm>
          <a:prstGeom prst="rect">
            <a:avLst/>
          </a:prstGeom>
          <a:noFill/>
        </p:spPr>
        <p:txBody>
          <a:bodyPr wrap="square">
            <a:spAutoFit/>
          </a:bodyPr>
          <a:lstStyle/>
          <a:p>
            <a:r>
              <a:rPr lang="en-IN" sz="3600" dirty="0">
                <a:solidFill>
                  <a:schemeClr val="accent6">
                    <a:lumMod val="75000"/>
                  </a:schemeClr>
                </a:solidFill>
                <a:latin typeface="Algerian" panose="04020705040A02060702" pitchFamily="82" charset="0"/>
              </a:rPr>
              <a:t>INFERENCE</a:t>
            </a:r>
            <a:endParaRPr lang="en-IN" sz="3600" dirty="0"/>
          </a:p>
        </p:txBody>
      </p:sp>
      <p:sp>
        <p:nvSpPr>
          <p:cNvPr id="10" name="Rectangle: Rounded Corners 9">
            <a:extLst>
              <a:ext uri="{FF2B5EF4-FFF2-40B4-BE49-F238E27FC236}">
                <a16:creationId xmlns:a16="http://schemas.microsoft.com/office/drawing/2014/main" id="{0AD31E6A-F145-C1D1-7D3D-2513F174303E}"/>
              </a:ext>
            </a:extLst>
          </p:cNvPr>
          <p:cNvSpPr/>
          <p:nvPr/>
        </p:nvSpPr>
        <p:spPr>
          <a:xfrm>
            <a:off x="745191" y="2967177"/>
            <a:ext cx="3799915" cy="37651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Top 3 Brand with Positive Sentiment</a:t>
            </a:r>
          </a:p>
        </p:txBody>
      </p:sp>
      <p:pic>
        <p:nvPicPr>
          <p:cNvPr id="12" name="Picture 11">
            <a:extLst>
              <a:ext uri="{FF2B5EF4-FFF2-40B4-BE49-F238E27FC236}">
                <a16:creationId xmlns:a16="http://schemas.microsoft.com/office/drawing/2014/main" id="{B13217B9-FD34-BF42-DC16-4AFDB1FDD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3553" y="3343695"/>
            <a:ext cx="5468471" cy="3388800"/>
          </a:xfrm>
          <a:prstGeom prst="rect">
            <a:avLst/>
          </a:prstGeom>
        </p:spPr>
      </p:pic>
      <p:pic>
        <p:nvPicPr>
          <p:cNvPr id="14" name="Picture 13">
            <a:extLst>
              <a:ext uri="{FF2B5EF4-FFF2-40B4-BE49-F238E27FC236}">
                <a16:creationId xmlns:a16="http://schemas.microsoft.com/office/drawing/2014/main" id="{82C3B2D8-1096-D552-8B54-E74C4D5CEE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816" y="3512181"/>
            <a:ext cx="4686706" cy="2202371"/>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C7126AAD-20A1-72C4-6B84-B81BADA18CE7}"/>
              </a:ext>
            </a:extLst>
          </p:cNvPr>
          <p:cNvSpPr txBox="1"/>
          <p:nvPr/>
        </p:nvSpPr>
        <p:spPr>
          <a:xfrm>
            <a:off x="5751103" y="2978326"/>
            <a:ext cx="6096000" cy="369332"/>
          </a:xfrm>
          <a:prstGeom prst="rect">
            <a:avLst/>
          </a:prstGeom>
          <a:noFill/>
        </p:spPr>
        <p:txBody>
          <a:bodyPr wrap="square">
            <a:spAutoFit/>
          </a:bodyPr>
          <a:lstStyle/>
          <a:p>
            <a:pPr algn="ctr"/>
            <a:r>
              <a:rPr lang="en-IN" dirty="0">
                <a:solidFill>
                  <a:schemeClr val="accent6">
                    <a:lumMod val="75000"/>
                  </a:schemeClr>
                </a:solidFill>
              </a:rPr>
              <a:t>Most Common Words use +</a:t>
            </a:r>
            <a:r>
              <a:rPr lang="en-IN" dirty="0"/>
              <a:t> </a:t>
            </a:r>
          </a:p>
        </p:txBody>
      </p:sp>
      <p:sp>
        <p:nvSpPr>
          <p:cNvPr id="17" name="Rectangle: Rounded Corners 16">
            <a:extLst>
              <a:ext uri="{FF2B5EF4-FFF2-40B4-BE49-F238E27FC236}">
                <a16:creationId xmlns:a16="http://schemas.microsoft.com/office/drawing/2014/main" id="{C628349A-2308-AEF3-2C81-83E18CE40ADC}"/>
              </a:ext>
            </a:extLst>
          </p:cNvPr>
          <p:cNvSpPr/>
          <p:nvPr/>
        </p:nvSpPr>
        <p:spPr>
          <a:xfrm>
            <a:off x="7351058" y="2978327"/>
            <a:ext cx="4095751" cy="2994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Most Common Positive Review words</a:t>
            </a:r>
          </a:p>
        </p:txBody>
      </p:sp>
    </p:spTree>
    <p:extLst>
      <p:ext uri="{BB962C8B-B14F-4D97-AF65-F5344CB8AC3E}">
        <p14:creationId xmlns:p14="http://schemas.microsoft.com/office/powerpoint/2010/main" val="2991791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6B8E5-B0B1-0D57-BF9E-3AF2AC234750}"/>
              </a:ext>
            </a:extLst>
          </p:cNvPr>
          <p:cNvSpPr>
            <a:spLocks noGrp="1"/>
          </p:cNvSpPr>
          <p:nvPr>
            <p:ph type="title"/>
          </p:nvPr>
        </p:nvSpPr>
        <p:spPr>
          <a:xfrm>
            <a:off x="4688542" y="152401"/>
            <a:ext cx="2931458" cy="573740"/>
          </a:xfrm>
        </p:spPr>
        <p:txBody>
          <a:bodyPr>
            <a:normAutofit fontScale="90000"/>
          </a:bodyPr>
          <a:lstStyle/>
          <a:p>
            <a:r>
              <a:rPr lang="en-IN" sz="4000" dirty="0">
                <a:solidFill>
                  <a:schemeClr val="accent6">
                    <a:lumMod val="75000"/>
                  </a:schemeClr>
                </a:solidFill>
                <a:latin typeface="Algerian" panose="04020705040A02060702" pitchFamily="82" charset="0"/>
              </a:rPr>
              <a:t>INFERENCE</a:t>
            </a:r>
          </a:p>
        </p:txBody>
      </p:sp>
      <p:sp>
        <p:nvSpPr>
          <p:cNvPr id="6" name="Rectangle: Rounded Corners 5">
            <a:extLst>
              <a:ext uri="{FF2B5EF4-FFF2-40B4-BE49-F238E27FC236}">
                <a16:creationId xmlns:a16="http://schemas.microsoft.com/office/drawing/2014/main" id="{73CF0412-2709-2D22-D90C-C8360718899E}"/>
              </a:ext>
            </a:extLst>
          </p:cNvPr>
          <p:cNvSpPr/>
          <p:nvPr/>
        </p:nvSpPr>
        <p:spPr>
          <a:xfrm>
            <a:off x="349624" y="797859"/>
            <a:ext cx="5020235" cy="37651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Top 3 Brand with Neutral Sentiment</a:t>
            </a:r>
          </a:p>
        </p:txBody>
      </p:sp>
      <p:sp>
        <p:nvSpPr>
          <p:cNvPr id="7" name="Rectangle: Rounded Corners 6">
            <a:extLst>
              <a:ext uri="{FF2B5EF4-FFF2-40B4-BE49-F238E27FC236}">
                <a16:creationId xmlns:a16="http://schemas.microsoft.com/office/drawing/2014/main" id="{5598E625-EF78-36AA-B354-D0AF7C8C8005}"/>
              </a:ext>
            </a:extLst>
          </p:cNvPr>
          <p:cNvSpPr/>
          <p:nvPr/>
        </p:nvSpPr>
        <p:spPr>
          <a:xfrm>
            <a:off x="7117978" y="4038600"/>
            <a:ext cx="4500282" cy="37651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Top 3 Brand with Negative Sentiment</a:t>
            </a:r>
          </a:p>
        </p:txBody>
      </p:sp>
      <p:sp>
        <p:nvSpPr>
          <p:cNvPr id="12" name="Rectangle 11">
            <a:extLst>
              <a:ext uri="{FF2B5EF4-FFF2-40B4-BE49-F238E27FC236}">
                <a16:creationId xmlns:a16="http://schemas.microsoft.com/office/drawing/2014/main" id="{AC658A89-EFA3-3C34-243C-8C46C249EAEC}"/>
              </a:ext>
            </a:extLst>
          </p:cNvPr>
          <p:cNvSpPr/>
          <p:nvPr/>
        </p:nvSpPr>
        <p:spPr>
          <a:xfrm>
            <a:off x="6992471" y="760326"/>
            <a:ext cx="4625789" cy="290688"/>
          </a:xfrm>
          <a:prstGeom prst="rect">
            <a:avLst/>
          </a:prstGeom>
          <a:solidFill>
            <a:schemeClr val="accent4">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solidFill>
                  <a:schemeClr val="accent6">
                    <a:lumMod val="75000"/>
                  </a:schemeClr>
                </a:solidFill>
              </a:rPr>
              <a:t>Most Common Words use for neutral reviews</a:t>
            </a:r>
            <a:endParaRPr lang="en-IN" dirty="0"/>
          </a:p>
        </p:txBody>
      </p:sp>
      <p:sp>
        <p:nvSpPr>
          <p:cNvPr id="15" name="Rectangle 14">
            <a:extLst>
              <a:ext uri="{FF2B5EF4-FFF2-40B4-BE49-F238E27FC236}">
                <a16:creationId xmlns:a16="http://schemas.microsoft.com/office/drawing/2014/main" id="{D67FC965-AD2B-050B-B117-1970314538F3}"/>
              </a:ext>
            </a:extLst>
          </p:cNvPr>
          <p:cNvSpPr/>
          <p:nvPr/>
        </p:nvSpPr>
        <p:spPr>
          <a:xfrm>
            <a:off x="573740" y="3406587"/>
            <a:ext cx="4724400" cy="299653"/>
          </a:xfrm>
          <a:prstGeom prst="rect">
            <a:avLst/>
          </a:prstGeom>
          <a:solidFill>
            <a:schemeClr val="accent4">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solidFill>
                  <a:schemeClr val="accent6">
                    <a:lumMod val="75000"/>
                  </a:schemeClr>
                </a:solidFill>
              </a:rPr>
              <a:t>Most Common Words use for negative reviews</a:t>
            </a:r>
            <a:endParaRPr lang="en-IN" dirty="0"/>
          </a:p>
        </p:txBody>
      </p:sp>
      <p:pic>
        <p:nvPicPr>
          <p:cNvPr id="21" name="Picture 20">
            <a:extLst>
              <a:ext uri="{FF2B5EF4-FFF2-40B4-BE49-F238E27FC236}">
                <a16:creationId xmlns:a16="http://schemas.microsoft.com/office/drawing/2014/main" id="{74AD1F35-0FFD-6E59-0E5E-11E516228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19" y="3845860"/>
            <a:ext cx="5214786" cy="2879522"/>
          </a:xfrm>
          <a:prstGeom prst="rect">
            <a:avLst/>
          </a:prstGeom>
        </p:spPr>
      </p:pic>
      <p:pic>
        <p:nvPicPr>
          <p:cNvPr id="23" name="Picture 22">
            <a:extLst>
              <a:ext uri="{FF2B5EF4-FFF2-40B4-BE49-F238E27FC236}">
                <a16:creationId xmlns:a16="http://schemas.microsoft.com/office/drawing/2014/main" id="{2234EF20-017A-6932-F1AC-F530C80C3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7719" y="4538383"/>
            <a:ext cx="5019562" cy="2240474"/>
          </a:xfrm>
          <a:prstGeom prst="rect">
            <a:avLst/>
          </a:prstGeom>
          <a:ln>
            <a:noFill/>
          </a:ln>
          <a:effectLst>
            <a:outerShdw blurRad="190500" algn="tl" rotWithShape="0">
              <a:srgbClr val="000000">
                <a:alpha val="70000"/>
              </a:srgbClr>
            </a:outerShdw>
          </a:effectLst>
        </p:spPr>
      </p:pic>
      <p:pic>
        <p:nvPicPr>
          <p:cNvPr id="27" name="Content Placeholder 26">
            <a:extLst>
              <a:ext uri="{FF2B5EF4-FFF2-40B4-BE49-F238E27FC236}">
                <a16:creationId xmlns:a16="http://schemas.microsoft.com/office/drawing/2014/main" id="{E20F8824-D3C3-1A24-EA42-67C4E82394F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49625" y="1245428"/>
            <a:ext cx="4948516" cy="2021539"/>
          </a:xfrm>
          <a:prstGeom prst="rect">
            <a:avLst/>
          </a:prstGeom>
          <a:ln>
            <a:noFill/>
          </a:ln>
          <a:effectLst>
            <a:outerShdw blurRad="292100" dist="139700" dir="2700000" algn="tl" rotWithShape="0">
              <a:srgbClr val="333333">
                <a:alpha val="65000"/>
              </a:srgbClr>
            </a:outerShdw>
          </a:effectLst>
        </p:spPr>
      </p:pic>
      <p:sp>
        <p:nvSpPr>
          <p:cNvPr id="28" name="Arrow: Right 27">
            <a:extLst>
              <a:ext uri="{FF2B5EF4-FFF2-40B4-BE49-F238E27FC236}">
                <a16:creationId xmlns:a16="http://schemas.microsoft.com/office/drawing/2014/main" id="{3D625E15-F35F-F8DC-BD5F-FE3ACD2488C9}"/>
              </a:ext>
            </a:extLst>
          </p:cNvPr>
          <p:cNvSpPr/>
          <p:nvPr/>
        </p:nvSpPr>
        <p:spPr>
          <a:xfrm>
            <a:off x="5764306" y="1694329"/>
            <a:ext cx="959223" cy="824753"/>
          </a:xfrm>
          <a:prstGeom prst="righ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C27B9306-8881-158B-1878-EE6A093D127A}"/>
              </a:ext>
            </a:extLst>
          </p:cNvPr>
          <p:cNvSpPr/>
          <p:nvPr/>
        </p:nvSpPr>
        <p:spPr>
          <a:xfrm flipH="1">
            <a:off x="5643281" y="4914549"/>
            <a:ext cx="959221" cy="744071"/>
          </a:xfrm>
          <a:prstGeom prst="righ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a:extLst>
              <a:ext uri="{FF2B5EF4-FFF2-40B4-BE49-F238E27FC236}">
                <a16:creationId xmlns:a16="http://schemas.microsoft.com/office/drawing/2014/main" id="{66202296-7BC4-F181-B8CE-B5BA787EDA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3861" y="1085200"/>
            <a:ext cx="5053420" cy="2879522"/>
          </a:xfrm>
          <a:prstGeom prst="rect">
            <a:avLst/>
          </a:prstGeom>
        </p:spPr>
      </p:pic>
    </p:spTree>
    <p:extLst>
      <p:ext uri="{BB962C8B-B14F-4D97-AF65-F5344CB8AC3E}">
        <p14:creationId xmlns:p14="http://schemas.microsoft.com/office/powerpoint/2010/main" val="2402662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25C08F-E4CE-E4FD-0A2C-89AFB171715B}"/>
              </a:ext>
            </a:extLst>
          </p:cNvPr>
          <p:cNvSpPr>
            <a:spLocks noGrp="1"/>
          </p:cNvSpPr>
          <p:nvPr>
            <p:ph type="title"/>
          </p:nvPr>
        </p:nvSpPr>
        <p:spPr>
          <a:xfrm>
            <a:off x="838200" y="365125"/>
            <a:ext cx="10515600" cy="1325563"/>
          </a:xfrm>
        </p:spPr>
        <p:txBody>
          <a:bodyPr>
            <a:normAutofit/>
          </a:bodyPr>
          <a:lstStyle/>
          <a:p>
            <a:pPr algn="ctr"/>
            <a:r>
              <a:rPr lang="en-US"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 Agenda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AB7A39B9-0D00-0048-0DF0-E8856CBD971C}"/>
              </a:ext>
            </a:extLst>
          </p:cNvPr>
          <p:cNvSpPr>
            <a:spLocks noGrp="1"/>
          </p:cNvSpPr>
          <p:nvPr>
            <p:ph idx="1"/>
          </p:nvPr>
        </p:nvSpPr>
        <p:spPr>
          <a:xfrm>
            <a:off x="838200" y="1929384"/>
            <a:ext cx="10515600" cy="4251960"/>
          </a:xfrm>
        </p:spPr>
        <p:txBody>
          <a:bodyPr>
            <a:normAutofit lnSpcReduction="10000"/>
          </a:bodyPr>
          <a:lstStyle/>
          <a:p>
            <a:pPr marL="514350" indent="-514350">
              <a:buFont typeface="+mj-lt"/>
              <a:buAutoNum type="arabicPeriod"/>
            </a:pPr>
            <a:r>
              <a:rPr lang="en-US" b="1" dirty="0">
                <a:latin typeface="Times New Roman" panose="02020603050405020304" pitchFamily="18" charset="0"/>
                <a:cs typeface="Times New Roman" panose="02020603050405020304" pitchFamily="18" charset="0"/>
              </a:rPr>
              <a:t>Problem Statement / Project Objective</a:t>
            </a:r>
          </a:p>
          <a:p>
            <a:pPr marL="514350" indent="-514350">
              <a:buFont typeface="+mj-lt"/>
              <a:buAutoNum type="arabicPeriod"/>
            </a:pPr>
            <a:r>
              <a:rPr lang="en-US" b="1" dirty="0">
                <a:latin typeface="Times New Roman" panose="02020603050405020304" pitchFamily="18" charset="0"/>
                <a:cs typeface="Times New Roman" panose="02020603050405020304" pitchFamily="18" charset="0"/>
              </a:rPr>
              <a:t>Analysis</a:t>
            </a:r>
          </a:p>
          <a:p>
            <a:pPr marL="0" indent="0">
              <a:buNone/>
            </a:pPr>
            <a:r>
              <a:rPr lang="en-US" sz="2200" dirty="0">
                <a:latin typeface="Times New Roman" panose="02020603050405020304" pitchFamily="18" charset="0"/>
                <a:cs typeface="Times New Roman" panose="02020603050405020304" pitchFamily="18" charset="0"/>
              </a:rPr>
              <a:t>          a. Data Preprocessing  </a:t>
            </a:r>
          </a:p>
          <a:p>
            <a:pPr marL="0" indent="0">
              <a:buNone/>
            </a:pPr>
            <a:r>
              <a:rPr lang="en-US" sz="2200" dirty="0">
                <a:latin typeface="Times New Roman" panose="02020603050405020304" pitchFamily="18" charset="0"/>
                <a:cs typeface="Times New Roman" panose="02020603050405020304" pitchFamily="18" charset="0"/>
              </a:rPr>
              <a:t>          b. Exploratory Data Analysis (EDA)</a:t>
            </a:r>
          </a:p>
          <a:p>
            <a:pPr marL="0" indent="0">
              <a:buNone/>
            </a:pPr>
            <a:r>
              <a:rPr lang="en-US" sz="2200" dirty="0">
                <a:latin typeface="Times New Roman" panose="02020603050405020304" pitchFamily="18" charset="0"/>
                <a:cs typeface="Times New Roman" panose="02020603050405020304" pitchFamily="18" charset="0"/>
              </a:rPr>
              <a:t>          c. Text Preprocessing </a:t>
            </a:r>
          </a:p>
          <a:p>
            <a:pPr marL="0" indent="0">
              <a:buNone/>
            </a:pPr>
            <a:r>
              <a:rPr lang="en-US" sz="2200" dirty="0">
                <a:latin typeface="Times New Roman" panose="02020603050405020304" pitchFamily="18" charset="0"/>
                <a:cs typeface="Times New Roman" panose="02020603050405020304" pitchFamily="18" charset="0"/>
              </a:rPr>
              <a:t>          d. Classification Models</a:t>
            </a:r>
          </a:p>
          <a:p>
            <a:pPr marL="0" indent="0">
              <a:buNone/>
            </a:pPr>
            <a:r>
              <a:rPr lang="en-US" sz="2200" dirty="0">
                <a:latin typeface="Times New Roman" panose="02020603050405020304" pitchFamily="18" charset="0"/>
                <a:cs typeface="Times New Roman" panose="02020603050405020304" pitchFamily="18" charset="0"/>
              </a:rPr>
              <a:t>          e. Sentiment Analysis </a:t>
            </a:r>
          </a:p>
          <a:p>
            <a:pPr marL="0" indent="0">
              <a:buNone/>
            </a:pPr>
            <a:r>
              <a:rPr lang="en-US" sz="2200" dirty="0">
                <a:latin typeface="Times New Roman" panose="02020603050405020304" pitchFamily="18" charset="0"/>
                <a:cs typeface="Times New Roman" panose="02020603050405020304" pitchFamily="18" charset="0"/>
              </a:rPr>
              <a:t>          f. Clustering Models</a:t>
            </a:r>
          </a:p>
          <a:p>
            <a:pPr marL="514350" indent="-514350">
              <a:buFont typeface="+mj-lt"/>
              <a:buAutoNum type="arabicPeriod" startAt="3"/>
            </a:pPr>
            <a:r>
              <a:rPr lang="en-US" b="1" dirty="0">
                <a:latin typeface="Times New Roman" panose="02020603050405020304" pitchFamily="18" charset="0"/>
                <a:cs typeface="Times New Roman" panose="02020603050405020304" pitchFamily="18" charset="0"/>
              </a:rPr>
              <a:t>Time Series Analysis </a:t>
            </a:r>
          </a:p>
          <a:p>
            <a:pPr marL="514350" indent="-514350">
              <a:buFont typeface="+mj-lt"/>
              <a:buAutoNum type="arabicPeriod" startAt="3"/>
            </a:pPr>
            <a:r>
              <a:rPr lang="en-US" b="1" dirty="0">
                <a:latin typeface="Times New Roman" panose="02020603050405020304" pitchFamily="18" charset="0"/>
                <a:cs typeface="Times New Roman" panose="02020603050405020304" pitchFamily="18" charset="0"/>
              </a:rPr>
              <a:t>Recommendation </a:t>
            </a:r>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2727359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DC8670-7907-FA8D-7EBB-284945C937CF}"/>
              </a:ext>
            </a:extLst>
          </p:cNvPr>
          <p:cNvSpPr>
            <a:spLocks noGrp="1"/>
          </p:cNvSpPr>
          <p:nvPr>
            <p:ph type="title"/>
          </p:nvPr>
        </p:nvSpPr>
        <p:spPr>
          <a:xfrm>
            <a:off x="630936" y="502920"/>
            <a:ext cx="3419856" cy="1463040"/>
          </a:xfrm>
        </p:spPr>
        <p:txBody>
          <a:bodyPr anchor="ctr">
            <a:normAutofit/>
          </a:bodyPr>
          <a:lstStyle/>
          <a:p>
            <a:r>
              <a:rPr lang="en-US"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Time Series Analysis </a:t>
            </a:r>
          </a:p>
        </p:txBody>
      </p:sp>
      <p:sp>
        <p:nvSpPr>
          <p:cNvPr id="2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AD5C9117-199E-5F36-A989-C5FC10A7D745}"/>
              </a:ext>
            </a:extLst>
          </p:cNvPr>
          <p:cNvSpPr>
            <a:spLocks noGrp="1"/>
          </p:cNvSpPr>
          <p:nvPr>
            <p:ph idx="1"/>
          </p:nvPr>
        </p:nvSpPr>
        <p:spPr>
          <a:xfrm>
            <a:off x="4654295" y="502920"/>
            <a:ext cx="6894576" cy="1463040"/>
          </a:xfrm>
        </p:spPr>
        <p:txBody>
          <a:bodyPr anchor="ctr">
            <a:normAutofit/>
          </a:bodyPr>
          <a:lstStyle/>
          <a:p>
            <a:pPr marL="0" marR="0">
              <a:spcBef>
                <a:spcPts val="0"/>
              </a:spcBef>
              <a:spcAft>
                <a:spcPts val="0"/>
              </a:spcAft>
            </a:pPr>
            <a:r>
              <a:rPr lang="en-IN" sz="2200" dirty="0">
                <a:effectLst/>
                <a:latin typeface="Times New Roman" panose="02020603050405020304" pitchFamily="18" charset="0"/>
                <a:ea typeface="Times New Roman" panose="02020603050405020304" pitchFamily="18" charset="0"/>
                <a:cs typeface="Calibri" panose="020F0502020204030204" pitchFamily="34" charset="0"/>
              </a:rPr>
              <a:t>Splitting data in sentiment </a:t>
            </a:r>
            <a:endParaRPr lang="en-US" sz="2200" dirty="0">
              <a:effectLst/>
              <a:latin typeface="Times New Roman" panose="02020603050405020304" pitchFamily="18" charset="0"/>
              <a:ea typeface="Times New Roman" panose="02020603050405020304" pitchFamily="18" charset="0"/>
              <a:cs typeface="Calibri" panose="020F0502020204030204" pitchFamily="34" charset="0"/>
            </a:endParaRPr>
          </a:p>
          <a:p>
            <a:pPr marL="0" marR="0">
              <a:spcBef>
                <a:spcPts val="0"/>
              </a:spcBef>
              <a:spcAft>
                <a:spcPts val="0"/>
              </a:spcAft>
            </a:pPr>
            <a:r>
              <a:rPr lang="en-IN" sz="2200" dirty="0">
                <a:effectLst/>
                <a:latin typeface="Times New Roman" panose="02020603050405020304" pitchFamily="18" charset="0"/>
                <a:ea typeface="Times New Roman" panose="02020603050405020304" pitchFamily="18" charset="0"/>
                <a:cs typeface="Calibri" panose="020F0502020204030204" pitchFamily="34" charset="0"/>
              </a:rPr>
              <a:t>Here taking only brand or overall rating for the     forecasting the future prediction. </a:t>
            </a:r>
            <a:endParaRPr lang="en-US" sz="2200" dirty="0">
              <a:effectLst/>
              <a:latin typeface="Times New Roman" panose="02020603050405020304" pitchFamily="18" charset="0"/>
              <a:ea typeface="Times New Roman" panose="02020603050405020304" pitchFamily="18" charset="0"/>
              <a:cs typeface="Calibri" panose="020F0502020204030204" pitchFamily="34" charset="0"/>
            </a:endParaRPr>
          </a:p>
          <a:p>
            <a:pPr marL="0" marR="0">
              <a:spcBef>
                <a:spcPts val="0"/>
              </a:spcBef>
              <a:spcAft>
                <a:spcPts val="0"/>
              </a:spcAft>
            </a:pPr>
            <a:r>
              <a:rPr lang="en-IN" sz="2200" dirty="0">
                <a:effectLst/>
                <a:latin typeface="Times New Roman" panose="02020603050405020304" pitchFamily="18" charset="0"/>
                <a:ea typeface="Times New Roman" panose="02020603050405020304" pitchFamily="18" charset="0"/>
                <a:cs typeface="Calibri" panose="020F0502020204030204" pitchFamily="34" charset="0"/>
              </a:rPr>
              <a:t>D’Addirio having large scale of business in amazon</a:t>
            </a:r>
            <a:endParaRPr lang="en-US" sz="2200" dirty="0">
              <a:effectLst/>
              <a:latin typeface="Times New Roman" panose="02020603050405020304" pitchFamily="18" charset="0"/>
              <a:ea typeface="Times New Roman" panose="02020603050405020304" pitchFamily="18" charset="0"/>
              <a:cs typeface="Calibri" panose="020F0502020204030204" pitchFamily="34" charset="0"/>
            </a:endParaRPr>
          </a:p>
        </p:txBody>
      </p:sp>
      <p:pic>
        <p:nvPicPr>
          <p:cNvPr id="6" name="Picture 5" descr="Chart&#10;&#10;Description automatically generated">
            <a:extLst>
              <a:ext uri="{FF2B5EF4-FFF2-40B4-BE49-F238E27FC236}">
                <a16:creationId xmlns:a16="http://schemas.microsoft.com/office/drawing/2014/main" id="{38EB0B08-78D7-9766-4CD0-35E5248A1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126" y="2468880"/>
            <a:ext cx="5593748" cy="37470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9432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A91-0612-3D33-CCFF-97B0ECB0C1BC}"/>
              </a:ext>
            </a:extLst>
          </p:cNvPr>
          <p:cNvSpPr>
            <a:spLocks noGrp="1"/>
          </p:cNvSpPr>
          <p:nvPr>
            <p:ph type="title"/>
          </p:nvPr>
        </p:nvSpPr>
        <p:spPr>
          <a:xfrm>
            <a:off x="838198" y="113208"/>
            <a:ext cx="10515600" cy="256443"/>
          </a:xfrm>
        </p:spPr>
        <p:txBody>
          <a:bodyPr vert="horz" lIns="91440" tIns="45720" rIns="91440" bIns="45720" rtlCol="0" anchor="ctr">
            <a:normAutofit fontScale="90000"/>
          </a:bodyPr>
          <a:lstStyle/>
          <a:p>
            <a:pPr algn="ctr"/>
            <a:r>
              <a:rPr lang="en-US" sz="2200" b="1" dirty="0">
                <a:effectLst>
                  <a:outerShdw blurRad="38100" dist="38100" dir="2700000" algn="tl">
                    <a:srgbClr val="000000">
                      <a:alpha val="43137"/>
                    </a:srgbClr>
                  </a:outerShdw>
                </a:effectLst>
              </a:rPr>
              <a:t>Decomposition plot for Positive, Negative and Neutral Sentiment Analysis</a:t>
            </a:r>
          </a:p>
        </p:txBody>
      </p:sp>
      <p:pic>
        <p:nvPicPr>
          <p:cNvPr id="10" name="Picture 9" descr="A picture containing calendar&#10;&#10;Description automatically generated">
            <a:extLst>
              <a:ext uri="{FF2B5EF4-FFF2-40B4-BE49-F238E27FC236}">
                <a16:creationId xmlns:a16="http://schemas.microsoft.com/office/drawing/2014/main" id="{063F51AB-550C-61B1-D9FE-4BDCDD364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741" y="4744491"/>
            <a:ext cx="7694580" cy="1991837"/>
          </a:xfrm>
          <a:prstGeom prst="rect">
            <a:avLst/>
          </a:prstGeom>
          <a:ln>
            <a:noFill/>
          </a:ln>
          <a:effectLst>
            <a:outerShdw blurRad="190500" algn="tl" rotWithShape="0">
              <a:srgbClr val="000000">
                <a:alpha val="70000"/>
              </a:srgbClr>
            </a:outerShdw>
          </a:effectLst>
        </p:spPr>
      </p:pic>
      <p:pic>
        <p:nvPicPr>
          <p:cNvPr id="5" name="Content Placeholder 4" descr="A picture containing calendar&#10;&#10;Description automatically generated">
            <a:extLst>
              <a:ext uri="{FF2B5EF4-FFF2-40B4-BE49-F238E27FC236}">
                <a16:creationId xmlns:a16="http://schemas.microsoft.com/office/drawing/2014/main" id="{AD6899EA-0CCA-B35E-0A58-6FED4BDDB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741" y="422161"/>
            <a:ext cx="7694580" cy="1991837"/>
          </a:xfrm>
          <a:prstGeom prst="rect">
            <a:avLst/>
          </a:prstGeom>
          <a:ln>
            <a:noFill/>
          </a:ln>
          <a:effectLst>
            <a:outerShdw blurRad="190500" algn="tl" rotWithShape="0">
              <a:srgbClr val="000000">
                <a:alpha val="70000"/>
              </a:srgbClr>
            </a:outerShdw>
          </a:effectLst>
        </p:spPr>
      </p:pic>
      <p:sp>
        <p:nvSpPr>
          <p:cNvPr id="11" name="Rectangle: Rounded Corners 10">
            <a:extLst>
              <a:ext uri="{FF2B5EF4-FFF2-40B4-BE49-F238E27FC236}">
                <a16:creationId xmlns:a16="http://schemas.microsoft.com/office/drawing/2014/main" id="{A6C250A0-1EB7-6818-C665-8B6C3835BEF8}"/>
              </a:ext>
            </a:extLst>
          </p:cNvPr>
          <p:cNvSpPr/>
          <p:nvPr/>
        </p:nvSpPr>
        <p:spPr>
          <a:xfrm>
            <a:off x="8197175" y="422161"/>
            <a:ext cx="3664084" cy="1991837"/>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Positive Sentiment Analysis</a:t>
            </a:r>
          </a:p>
          <a:p>
            <a:pPr marL="285750" indent="-285750">
              <a:buFont typeface="Wingdings" panose="05000000000000000000" pitchFamily="2" charset="2"/>
              <a:buChar char="Ø"/>
            </a:pPr>
            <a:r>
              <a:rPr lang="en-US" sz="16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 the decomposition graph we can see that there is an increasing trend in total sales after 2014 and the seasonality is present that means repetition of total sales in between specific time period over the years</a:t>
            </a:r>
          </a:p>
        </p:txBody>
      </p:sp>
      <p:sp>
        <p:nvSpPr>
          <p:cNvPr id="13" name="Rectangle: Rounded Corners 12">
            <a:extLst>
              <a:ext uri="{FF2B5EF4-FFF2-40B4-BE49-F238E27FC236}">
                <a16:creationId xmlns:a16="http://schemas.microsoft.com/office/drawing/2014/main" id="{A1522199-1833-0A56-1AE6-461230DFB113}"/>
              </a:ext>
            </a:extLst>
          </p:cNvPr>
          <p:cNvSpPr/>
          <p:nvPr/>
        </p:nvSpPr>
        <p:spPr>
          <a:xfrm>
            <a:off x="330741" y="2597283"/>
            <a:ext cx="3664084" cy="1977878"/>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Negative Sentiment Analysis</a:t>
            </a:r>
          </a:p>
          <a:p>
            <a:pPr marL="285750" indent="-285750">
              <a:buFont typeface="Wingdings" panose="05000000000000000000" pitchFamily="2" charset="2"/>
              <a:buChar char="Ø"/>
            </a:pPr>
            <a:r>
              <a:rPr lang="en-US" sz="16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 the decomposition graph we can see that there is a increasing trend in total sales after 2011 and the seasonality is present that means repetition of total sales in between specific time period over the years</a:t>
            </a:r>
          </a:p>
        </p:txBody>
      </p:sp>
      <p:sp>
        <p:nvSpPr>
          <p:cNvPr id="16" name="Rectangle: Rounded Corners 15">
            <a:extLst>
              <a:ext uri="{FF2B5EF4-FFF2-40B4-BE49-F238E27FC236}">
                <a16:creationId xmlns:a16="http://schemas.microsoft.com/office/drawing/2014/main" id="{B059CF25-2B43-8642-7EEB-3767303AF8D6}"/>
              </a:ext>
            </a:extLst>
          </p:cNvPr>
          <p:cNvSpPr/>
          <p:nvPr/>
        </p:nvSpPr>
        <p:spPr>
          <a:xfrm>
            <a:off x="8197175" y="4744489"/>
            <a:ext cx="3664084" cy="1991837"/>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Neutral Sentiment Analysis</a:t>
            </a:r>
            <a:endParaRPr lang="en-US" sz="16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 the decomposition graph we can see that there is a increasing trend in total sales after 2014 and also the seasonality is present that means repetition of total sales in between specific time period over the years</a:t>
            </a:r>
          </a:p>
        </p:txBody>
      </p:sp>
      <p:pic>
        <p:nvPicPr>
          <p:cNvPr id="18" name="Picture 17" descr="A picture containing timeline&#10;&#10;Description automatically generated">
            <a:extLst>
              <a:ext uri="{FF2B5EF4-FFF2-40B4-BE49-F238E27FC236}">
                <a16:creationId xmlns:a16="http://schemas.microsoft.com/office/drawing/2014/main" id="{7011C716-014F-2C0B-873B-90B1B5210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6679" y="2583324"/>
            <a:ext cx="7694580" cy="19918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7818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A91-0612-3D33-CCFF-97B0ECB0C1BC}"/>
              </a:ext>
            </a:extLst>
          </p:cNvPr>
          <p:cNvSpPr>
            <a:spLocks noGrp="1"/>
          </p:cNvSpPr>
          <p:nvPr>
            <p:ph type="title"/>
          </p:nvPr>
        </p:nvSpPr>
        <p:spPr>
          <a:xfrm>
            <a:off x="838198" y="113208"/>
            <a:ext cx="10515600" cy="256443"/>
          </a:xfrm>
        </p:spPr>
        <p:txBody>
          <a:bodyPr vert="horz" lIns="91440" tIns="45720" rIns="91440" bIns="45720" rtlCol="0" anchor="ctr">
            <a:noAutofit/>
          </a:bodyPr>
          <a:lstStyle/>
          <a:p>
            <a:pPr algn="ctr"/>
            <a:r>
              <a:rPr lang="en-US" sz="1800" b="1" dirty="0">
                <a:effectLst>
                  <a:outerShdw blurRad="38100" dist="38100" dir="2700000" algn="tl">
                    <a:srgbClr val="000000">
                      <a:alpha val="43137"/>
                    </a:srgbClr>
                  </a:outerShdw>
                </a:effectLst>
              </a:rPr>
              <a:t>Positive, Negative and Neutral Sentiment ARMA, ARIMA AND SARIMA</a:t>
            </a:r>
          </a:p>
        </p:txBody>
      </p:sp>
      <p:pic>
        <p:nvPicPr>
          <p:cNvPr id="6" name="Picture 5" descr="Chart, line chart&#10;&#10;Description automatically generated">
            <a:extLst>
              <a:ext uri="{FF2B5EF4-FFF2-40B4-BE49-F238E27FC236}">
                <a16:creationId xmlns:a16="http://schemas.microsoft.com/office/drawing/2014/main" id="{9DFAEC31-8C43-F3BD-BDC7-32501014A381}"/>
              </a:ext>
            </a:extLst>
          </p:cNvPr>
          <p:cNvPicPr>
            <a:picLocks noChangeAspect="1"/>
          </p:cNvPicPr>
          <p:nvPr/>
        </p:nvPicPr>
        <p:blipFill rotWithShape="1">
          <a:blip r:embed="rId2"/>
          <a:srcRect l="3491" r="16941"/>
          <a:stretch/>
        </p:blipFill>
        <p:spPr>
          <a:xfrm>
            <a:off x="507460" y="710591"/>
            <a:ext cx="3527064" cy="1522244"/>
          </a:xfrm>
          <a:prstGeom prst="rect">
            <a:avLst/>
          </a:prstGeom>
          <a:ln>
            <a:noFill/>
          </a:ln>
          <a:effectLst>
            <a:outerShdw blurRad="190500" algn="tl" rotWithShape="0">
              <a:srgbClr val="000000">
                <a:alpha val="70000"/>
              </a:srgbClr>
            </a:outerShdw>
          </a:effectLst>
        </p:spPr>
      </p:pic>
      <p:pic>
        <p:nvPicPr>
          <p:cNvPr id="8" name="Picture 7" descr="Chart, line chart&#10;&#10;Description automatically generated">
            <a:extLst>
              <a:ext uri="{FF2B5EF4-FFF2-40B4-BE49-F238E27FC236}">
                <a16:creationId xmlns:a16="http://schemas.microsoft.com/office/drawing/2014/main" id="{0E70C8D6-1F7A-7D93-0E5F-2F704E36DB08}"/>
              </a:ext>
            </a:extLst>
          </p:cNvPr>
          <p:cNvPicPr>
            <a:picLocks noChangeAspect="1"/>
          </p:cNvPicPr>
          <p:nvPr/>
        </p:nvPicPr>
        <p:blipFill rotWithShape="1">
          <a:blip r:embed="rId3"/>
          <a:srcRect r="14325"/>
          <a:stretch/>
        </p:blipFill>
        <p:spPr>
          <a:xfrm>
            <a:off x="4332462" y="710589"/>
            <a:ext cx="3527068" cy="1522246"/>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47BDF17F-8909-FC8E-82FE-571ACE9520F7}"/>
              </a:ext>
            </a:extLst>
          </p:cNvPr>
          <p:cNvPicPr>
            <a:picLocks noChangeAspect="1"/>
          </p:cNvPicPr>
          <p:nvPr/>
        </p:nvPicPr>
        <p:blipFill rotWithShape="1">
          <a:blip r:embed="rId4"/>
          <a:srcRect l="6353" r="9747" b="5872"/>
          <a:stretch/>
        </p:blipFill>
        <p:spPr>
          <a:xfrm>
            <a:off x="8157472" y="710590"/>
            <a:ext cx="3527068" cy="1522248"/>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D5ED7333-FBAC-B21D-9B4B-6963030D73B6}"/>
              </a:ext>
            </a:extLst>
          </p:cNvPr>
          <p:cNvPicPr>
            <a:picLocks noChangeAspect="1"/>
          </p:cNvPicPr>
          <p:nvPr/>
        </p:nvPicPr>
        <p:blipFill rotWithShape="1">
          <a:blip r:embed="rId5"/>
          <a:srcRect r="7377"/>
          <a:stretch/>
        </p:blipFill>
        <p:spPr>
          <a:xfrm>
            <a:off x="507460" y="2667876"/>
            <a:ext cx="3527064" cy="1522246"/>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7C7907E5-A2B1-B220-067D-F574E199F3D8}"/>
              </a:ext>
            </a:extLst>
          </p:cNvPr>
          <p:cNvPicPr>
            <a:picLocks noChangeAspect="1"/>
          </p:cNvPicPr>
          <p:nvPr/>
        </p:nvPicPr>
        <p:blipFill rotWithShape="1">
          <a:blip r:embed="rId6"/>
          <a:srcRect l="5128" t="3037" r="9327"/>
          <a:stretch/>
        </p:blipFill>
        <p:spPr>
          <a:xfrm>
            <a:off x="4298208" y="2667877"/>
            <a:ext cx="3595576" cy="1522247"/>
          </a:xfrm>
          <a:prstGeom prst="rect">
            <a:avLst/>
          </a:prstGeom>
          <a:ln>
            <a:noFill/>
          </a:ln>
          <a:effectLst>
            <a:outerShdw blurRad="190500" algn="tl" rotWithShape="0">
              <a:srgbClr val="000000">
                <a:alpha val="70000"/>
              </a:srgbClr>
            </a:outerShdw>
          </a:effectLst>
        </p:spPr>
      </p:pic>
      <p:sp>
        <p:nvSpPr>
          <p:cNvPr id="15" name="Rectangle: Rounded Corners 14">
            <a:extLst>
              <a:ext uri="{FF2B5EF4-FFF2-40B4-BE49-F238E27FC236}">
                <a16:creationId xmlns:a16="http://schemas.microsoft.com/office/drawing/2014/main" id="{228428D8-9FB0-4BF1-E2A3-CCE20008203B}"/>
              </a:ext>
            </a:extLst>
          </p:cNvPr>
          <p:cNvSpPr/>
          <p:nvPr/>
        </p:nvSpPr>
        <p:spPr>
          <a:xfrm>
            <a:off x="4263954" y="329171"/>
            <a:ext cx="3664084" cy="256444"/>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Positive Sentiment Analysis</a:t>
            </a:r>
          </a:p>
        </p:txBody>
      </p:sp>
      <p:sp>
        <p:nvSpPr>
          <p:cNvPr id="17" name="Rectangle: Rounded Corners 16">
            <a:extLst>
              <a:ext uri="{FF2B5EF4-FFF2-40B4-BE49-F238E27FC236}">
                <a16:creationId xmlns:a16="http://schemas.microsoft.com/office/drawing/2014/main" id="{D466A9E8-7DA6-72FB-808D-651AA7AB669A}"/>
              </a:ext>
            </a:extLst>
          </p:cNvPr>
          <p:cNvSpPr/>
          <p:nvPr/>
        </p:nvSpPr>
        <p:spPr>
          <a:xfrm>
            <a:off x="4263954" y="2318781"/>
            <a:ext cx="3664084" cy="256444"/>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Negative Sentiment Analysis</a:t>
            </a:r>
          </a:p>
        </p:txBody>
      </p:sp>
      <p:pic>
        <p:nvPicPr>
          <p:cNvPr id="19" name="Picture 18">
            <a:extLst>
              <a:ext uri="{FF2B5EF4-FFF2-40B4-BE49-F238E27FC236}">
                <a16:creationId xmlns:a16="http://schemas.microsoft.com/office/drawing/2014/main" id="{B41FEFA5-A8DB-75B1-C41E-ED686CB604FB}"/>
              </a:ext>
            </a:extLst>
          </p:cNvPr>
          <p:cNvPicPr>
            <a:picLocks noChangeAspect="1"/>
          </p:cNvPicPr>
          <p:nvPr/>
        </p:nvPicPr>
        <p:blipFill rotWithShape="1">
          <a:blip r:embed="rId7"/>
          <a:srcRect t="4865" r="9895"/>
          <a:stretch/>
        </p:blipFill>
        <p:spPr>
          <a:xfrm>
            <a:off x="8157472" y="2667877"/>
            <a:ext cx="3527064" cy="1522246"/>
          </a:xfrm>
          <a:prstGeom prst="rect">
            <a:avLst/>
          </a:prstGeom>
          <a:ln>
            <a:noFill/>
          </a:ln>
          <a:effectLst>
            <a:outerShdw blurRad="190500" algn="tl" rotWithShape="0">
              <a:srgbClr val="000000">
                <a:alpha val="70000"/>
              </a:srgbClr>
            </a:outerShdw>
          </a:effectLst>
        </p:spPr>
      </p:pic>
      <p:pic>
        <p:nvPicPr>
          <p:cNvPr id="21" name="Picture 20" descr="Chart, line chart&#10;&#10;Description automatically generated">
            <a:extLst>
              <a:ext uri="{FF2B5EF4-FFF2-40B4-BE49-F238E27FC236}">
                <a16:creationId xmlns:a16="http://schemas.microsoft.com/office/drawing/2014/main" id="{049A5577-5284-F1F2-8E93-D22AA962CE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7460" y="4625163"/>
            <a:ext cx="3527064" cy="1522246"/>
          </a:xfrm>
          <a:prstGeom prst="rect">
            <a:avLst/>
          </a:prstGeom>
          <a:ln>
            <a:noFill/>
          </a:ln>
          <a:effectLst>
            <a:outerShdw blurRad="190500" algn="tl" rotWithShape="0">
              <a:srgbClr val="000000">
                <a:alpha val="70000"/>
              </a:srgbClr>
            </a:outerShdw>
          </a:effectLst>
        </p:spPr>
      </p:pic>
      <p:pic>
        <p:nvPicPr>
          <p:cNvPr id="22" name="Picture 21" descr="Chart, line chart&#10;&#10;Description automatically generated">
            <a:extLst>
              <a:ext uri="{FF2B5EF4-FFF2-40B4-BE49-F238E27FC236}">
                <a16:creationId xmlns:a16="http://schemas.microsoft.com/office/drawing/2014/main" id="{5AFE1742-2C29-77BB-A6A2-EC1F47C907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8208" y="4620007"/>
            <a:ext cx="3595576" cy="1522247"/>
          </a:xfrm>
          <a:prstGeom prst="rect">
            <a:avLst/>
          </a:prstGeom>
          <a:ln>
            <a:noFill/>
          </a:ln>
          <a:effectLst>
            <a:outerShdw blurRad="190500" algn="tl" rotWithShape="0">
              <a:srgbClr val="000000">
                <a:alpha val="70000"/>
              </a:srgbClr>
            </a:outerShdw>
          </a:effectLst>
        </p:spPr>
      </p:pic>
      <p:pic>
        <p:nvPicPr>
          <p:cNvPr id="24" name="Picture 23" descr="Chart, line chart&#10;&#10;Description automatically generated">
            <a:extLst>
              <a:ext uri="{FF2B5EF4-FFF2-40B4-BE49-F238E27FC236}">
                <a16:creationId xmlns:a16="http://schemas.microsoft.com/office/drawing/2014/main" id="{D4EB91B4-210C-0053-7D59-A4E2A524D8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57472" y="4620008"/>
            <a:ext cx="3527064" cy="1522248"/>
          </a:xfrm>
          <a:prstGeom prst="rect">
            <a:avLst/>
          </a:prstGeom>
          <a:ln>
            <a:noFill/>
          </a:ln>
          <a:effectLst>
            <a:outerShdw blurRad="190500" algn="tl" rotWithShape="0">
              <a:srgbClr val="000000">
                <a:alpha val="70000"/>
              </a:srgbClr>
            </a:outerShdw>
          </a:effectLst>
        </p:spPr>
      </p:pic>
      <p:sp>
        <p:nvSpPr>
          <p:cNvPr id="25" name="Rectangle: Rounded Corners 24">
            <a:extLst>
              <a:ext uri="{FF2B5EF4-FFF2-40B4-BE49-F238E27FC236}">
                <a16:creationId xmlns:a16="http://schemas.microsoft.com/office/drawing/2014/main" id="{25B24A58-226B-5EBB-A2DE-64CA6D7B837D}"/>
              </a:ext>
            </a:extLst>
          </p:cNvPr>
          <p:cNvSpPr/>
          <p:nvPr/>
        </p:nvSpPr>
        <p:spPr>
          <a:xfrm>
            <a:off x="4263954" y="4259752"/>
            <a:ext cx="3664084" cy="256444"/>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Neutral Sentiment Analysis</a:t>
            </a:r>
          </a:p>
        </p:txBody>
      </p:sp>
    </p:spTree>
    <p:extLst>
      <p:ext uri="{BB962C8B-B14F-4D97-AF65-F5344CB8AC3E}">
        <p14:creationId xmlns:p14="http://schemas.microsoft.com/office/powerpoint/2010/main" val="2531476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Rectangle 5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FB3018-4E41-F918-E2AA-0D5DBA78332A}"/>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2700" b="1" kern="12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Positive, Negative and Neutral Sentiment ARMA, ARIMA AND SARIMA</a:t>
            </a:r>
            <a:endParaRPr lang="en-US" sz="2700" kern="1200" dirty="0">
              <a:solidFill>
                <a:schemeClr val="tx1"/>
              </a:solidFill>
              <a:latin typeface="Times New Roman" panose="02020603050405020304" pitchFamily="18" charset="0"/>
              <a:cs typeface="Times New Roman" panose="02020603050405020304" pitchFamily="18" charset="0"/>
            </a:endParaRPr>
          </a:p>
        </p:txBody>
      </p:sp>
      <p:sp>
        <p:nvSpPr>
          <p:cNvPr id="55" name="Rectangle 5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57" name="Rectangle 5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 Placeholder 4">
            <a:extLst>
              <a:ext uri="{FF2B5EF4-FFF2-40B4-BE49-F238E27FC236}">
                <a16:creationId xmlns:a16="http://schemas.microsoft.com/office/drawing/2014/main" id="{504E748B-0DFE-7DD7-D46D-28854A358BE9}"/>
              </a:ext>
            </a:extLst>
          </p:cNvPr>
          <p:cNvSpPr>
            <a:spLocks noGrp="1"/>
          </p:cNvSpPr>
          <p:nvPr>
            <p:ph type="body" sz="half" idx="2"/>
          </p:nvPr>
        </p:nvSpPr>
        <p:spPr>
          <a:xfrm>
            <a:off x="5351164" y="586822"/>
            <a:ext cx="6002636" cy="1645920"/>
          </a:xfrm>
        </p:spPr>
        <p:txBody>
          <a:bodyPr vert="horz" lIns="91440" tIns="45720" rIns="91440" bIns="45720" rtlCol="0" anchor="ctr">
            <a:normAutofit/>
          </a:bodyPr>
          <a:lstStyle/>
          <a:p>
            <a:pPr indent="-2286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Here we can analyze  by graph and RMSE score that our ARIMA model is giving less Error  and SARIMA having more error though the difference isn’t huge.</a:t>
            </a:r>
          </a:p>
        </p:txBody>
      </p:sp>
      <p:graphicFrame>
        <p:nvGraphicFramePr>
          <p:cNvPr id="3" name="Table 3">
            <a:extLst>
              <a:ext uri="{FF2B5EF4-FFF2-40B4-BE49-F238E27FC236}">
                <a16:creationId xmlns:a16="http://schemas.microsoft.com/office/drawing/2014/main" id="{7AC74C48-BE54-7833-16A1-9B1962FF0E07}"/>
              </a:ext>
            </a:extLst>
          </p:cNvPr>
          <p:cNvGraphicFramePr>
            <a:graphicFrameLocks noGrp="1"/>
          </p:cNvGraphicFramePr>
          <p:nvPr>
            <p:extLst>
              <p:ext uri="{D42A27DB-BD31-4B8C-83A1-F6EECF244321}">
                <p14:modId xmlns:p14="http://schemas.microsoft.com/office/powerpoint/2010/main" val="1013852291"/>
              </p:ext>
            </p:extLst>
          </p:nvPr>
        </p:nvGraphicFramePr>
        <p:xfrm>
          <a:off x="1556737" y="2734056"/>
          <a:ext cx="9166920" cy="3483866"/>
        </p:xfrm>
        <a:graphic>
          <a:graphicData uri="http://schemas.openxmlformats.org/drawingml/2006/table">
            <a:tbl>
              <a:tblPr firstRow="1" bandRow="1">
                <a:solidFill>
                  <a:schemeClr val="bg1">
                    <a:lumMod val="95000"/>
                  </a:schemeClr>
                </a:solidFill>
                <a:effectLst>
                  <a:outerShdw blurRad="63500" sx="102000" sy="102000" algn="ctr" rotWithShape="0">
                    <a:prstClr val="black">
                      <a:alpha val="40000"/>
                    </a:prstClr>
                  </a:outerShdw>
                </a:effectLst>
                <a:tableStyleId>{5940675A-B579-460E-94D1-54222C63F5DA}</a:tableStyleId>
              </a:tblPr>
              <a:tblGrid>
                <a:gridCol w="1359268">
                  <a:extLst>
                    <a:ext uri="{9D8B030D-6E8A-4147-A177-3AD203B41FA5}">
                      <a16:colId xmlns:a16="http://schemas.microsoft.com/office/drawing/2014/main" val="2035150333"/>
                    </a:ext>
                  </a:extLst>
                </a:gridCol>
                <a:gridCol w="2584139">
                  <a:extLst>
                    <a:ext uri="{9D8B030D-6E8A-4147-A177-3AD203B41FA5}">
                      <a16:colId xmlns:a16="http://schemas.microsoft.com/office/drawing/2014/main" val="1712586464"/>
                    </a:ext>
                  </a:extLst>
                </a:gridCol>
                <a:gridCol w="2714100">
                  <a:extLst>
                    <a:ext uri="{9D8B030D-6E8A-4147-A177-3AD203B41FA5}">
                      <a16:colId xmlns:a16="http://schemas.microsoft.com/office/drawing/2014/main" val="3733384252"/>
                    </a:ext>
                  </a:extLst>
                </a:gridCol>
                <a:gridCol w="2509413">
                  <a:extLst>
                    <a:ext uri="{9D8B030D-6E8A-4147-A177-3AD203B41FA5}">
                      <a16:colId xmlns:a16="http://schemas.microsoft.com/office/drawing/2014/main" val="2066095400"/>
                    </a:ext>
                  </a:extLst>
                </a:gridCol>
              </a:tblGrid>
              <a:tr h="950147">
                <a:tc>
                  <a:txBody>
                    <a:bodyPr/>
                    <a:lstStyle/>
                    <a:p>
                      <a:pPr marL="0" algn="ctr" defTabSz="914400" rtl="0" eaLnBrk="1" latinLnBrk="0" hangingPunct="1"/>
                      <a:r>
                        <a:rPr lang="en-US" sz="2700" b="0" kern="1200" cap="none" spc="0" dirty="0">
                          <a:solidFill>
                            <a:schemeClr val="bg1"/>
                          </a:solidFill>
                          <a:latin typeface="Times New Roman" panose="02020603050405020304" pitchFamily="18" charset="0"/>
                          <a:ea typeface="+mn-ea"/>
                          <a:cs typeface="Times New Roman" panose="02020603050405020304" pitchFamily="18" charset="0"/>
                        </a:rPr>
                        <a:t>Models</a:t>
                      </a:r>
                    </a:p>
                  </a:txBody>
                  <a:tcPr marL="0" marR="123996" marT="134749" marB="371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algn="ctr" defTabSz="914400" rtl="0" eaLnBrk="1" latinLnBrk="0" hangingPunct="1"/>
                      <a:r>
                        <a:rPr lang="en-US" sz="2700" b="0" kern="1200" cap="none" spc="0" dirty="0">
                          <a:solidFill>
                            <a:schemeClr val="bg1"/>
                          </a:solidFill>
                          <a:latin typeface="Times New Roman" panose="02020603050405020304" pitchFamily="18" charset="0"/>
                          <a:ea typeface="+mn-ea"/>
                          <a:cs typeface="Times New Roman" panose="02020603050405020304" pitchFamily="18" charset="0"/>
                        </a:rPr>
                        <a:t>Positive(RMSE)</a:t>
                      </a:r>
                    </a:p>
                  </a:txBody>
                  <a:tcPr marL="0" marR="123996" marT="134749" marB="371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algn="ctr" defTabSz="914400" rtl="0" eaLnBrk="1" latinLnBrk="0" hangingPunct="1"/>
                      <a:r>
                        <a:rPr lang="en-US" sz="2700" b="0" kern="1200" cap="none" spc="0" dirty="0">
                          <a:solidFill>
                            <a:schemeClr val="bg1"/>
                          </a:solidFill>
                          <a:latin typeface="Times New Roman" panose="02020603050405020304" pitchFamily="18" charset="0"/>
                          <a:ea typeface="+mn-ea"/>
                          <a:cs typeface="Times New Roman" panose="02020603050405020304" pitchFamily="18" charset="0"/>
                        </a:rPr>
                        <a:t>Negative(RMSE)</a:t>
                      </a:r>
                    </a:p>
                  </a:txBody>
                  <a:tcPr marL="0" marR="123996" marT="134749" marB="371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algn="ctr" defTabSz="914400" rtl="0" eaLnBrk="1" latinLnBrk="0" hangingPunct="1"/>
                      <a:r>
                        <a:rPr lang="en-US" sz="2700" b="0" kern="1200" cap="none" spc="0" dirty="0">
                          <a:solidFill>
                            <a:schemeClr val="bg1"/>
                          </a:solidFill>
                          <a:latin typeface="Times New Roman" panose="02020603050405020304" pitchFamily="18" charset="0"/>
                          <a:ea typeface="+mn-ea"/>
                          <a:cs typeface="Times New Roman" panose="02020603050405020304" pitchFamily="18" charset="0"/>
                        </a:rPr>
                        <a:t>Neutral(RMSE)</a:t>
                      </a:r>
                    </a:p>
                  </a:txBody>
                  <a:tcPr marL="0" marR="123996" marT="134749" marB="371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710789495"/>
                  </a:ext>
                </a:extLst>
              </a:tr>
              <a:tr h="844573">
                <a:tc>
                  <a:txBody>
                    <a:bodyPr/>
                    <a:lstStyle/>
                    <a:p>
                      <a:pPr marL="0" algn="ctr" defTabSz="914400" rtl="0" eaLnBrk="1" latinLnBrk="0" hangingPunct="1"/>
                      <a:r>
                        <a:rPr lang="en-US" sz="2000" kern="1200" cap="none" spc="0">
                          <a:solidFill>
                            <a:schemeClr val="tx1"/>
                          </a:solidFill>
                          <a:latin typeface="Times New Roman" panose="02020603050405020304" pitchFamily="18" charset="0"/>
                          <a:ea typeface="+mn-ea"/>
                          <a:cs typeface="Times New Roman" panose="02020603050405020304" pitchFamily="18" charset="0"/>
                        </a:rPr>
                        <a:t>ARMA</a:t>
                      </a:r>
                      <a:endParaRPr lang="en-US" sz="2000" kern="1200" cap="none" spc="0" dirty="0">
                        <a:solidFill>
                          <a:schemeClr val="tx1"/>
                        </a:solidFill>
                        <a:latin typeface="Times New Roman" panose="02020603050405020304" pitchFamily="18" charset="0"/>
                        <a:ea typeface="+mn-ea"/>
                        <a:cs typeface="Times New Roman" panose="02020603050405020304" pitchFamily="18" charset="0"/>
                      </a:endParaRPr>
                    </a:p>
                  </a:txBody>
                  <a:tcPr marL="0" marR="123996" marT="134749" marB="3719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r>
                        <a:rPr lang="en-US" sz="2000" kern="1200" cap="none" spc="0">
                          <a:solidFill>
                            <a:schemeClr val="tx1"/>
                          </a:solidFill>
                          <a:latin typeface="Times New Roman" panose="02020603050405020304" pitchFamily="18" charset="0"/>
                          <a:ea typeface="+mn-ea"/>
                          <a:cs typeface="Times New Roman" panose="02020603050405020304" pitchFamily="18" charset="0"/>
                        </a:rPr>
                        <a:t>0.08213</a:t>
                      </a:r>
                    </a:p>
                  </a:txBody>
                  <a:tcPr marL="0" marR="123996" marT="134749" marB="3719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r>
                        <a:rPr lang="en-US" sz="2000" kern="1200" cap="none" spc="0">
                          <a:solidFill>
                            <a:schemeClr val="tx1"/>
                          </a:solidFill>
                          <a:latin typeface="Times New Roman" panose="02020603050405020304" pitchFamily="18" charset="0"/>
                          <a:ea typeface="+mn-ea"/>
                          <a:cs typeface="Times New Roman" panose="02020603050405020304" pitchFamily="18" charset="0"/>
                        </a:rPr>
                        <a:t>0.50952</a:t>
                      </a:r>
                    </a:p>
                  </a:txBody>
                  <a:tcPr marL="0" marR="123996" marT="134749" marB="3719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r>
                        <a:rPr lang="en-US" sz="2000" kern="1200" cap="none" spc="0">
                          <a:solidFill>
                            <a:schemeClr val="tx1"/>
                          </a:solidFill>
                          <a:latin typeface="Times New Roman" panose="02020603050405020304" pitchFamily="18" charset="0"/>
                          <a:ea typeface="+mn-ea"/>
                          <a:cs typeface="Times New Roman" panose="02020603050405020304" pitchFamily="18" charset="0"/>
                        </a:rPr>
                        <a:t>0.03724</a:t>
                      </a:r>
                      <a:endParaRPr lang="en-US" sz="2000" kern="1200" cap="none" spc="0" dirty="0">
                        <a:solidFill>
                          <a:schemeClr val="tx1"/>
                        </a:solidFill>
                        <a:latin typeface="Times New Roman" panose="02020603050405020304" pitchFamily="18" charset="0"/>
                        <a:ea typeface="+mn-ea"/>
                        <a:cs typeface="Times New Roman" panose="02020603050405020304" pitchFamily="18" charset="0"/>
                      </a:endParaRPr>
                    </a:p>
                  </a:txBody>
                  <a:tcPr marL="0" marR="123996" marT="134749" marB="3719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79233069"/>
                  </a:ext>
                </a:extLst>
              </a:tr>
              <a:tr h="844573">
                <a:tc>
                  <a:txBody>
                    <a:bodyPr/>
                    <a:lstStyle/>
                    <a:p>
                      <a:pPr marL="0" algn="ctr" defTabSz="914400" rtl="0" eaLnBrk="1" latinLnBrk="0" hangingPunct="1"/>
                      <a:r>
                        <a:rPr lang="en-US" sz="2000" kern="1200" cap="none" spc="0">
                          <a:solidFill>
                            <a:schemeClr val="tx1"/>
                          </a:solidFill>
                          <a:latin typeface="Times New Roman" panose="02020603050405020304" pitchFamily="18" charset="0"/>
                          <a:ea typeface="+mn-ea"/>
                          <a:cs typeface="Times New Roman" panose="02020603050405020304" pitchFamily="18" charset="0"/>
                        </a:rPr>
                        <a:t>ARIMA</a:t>
                      </a:r>
                    </a:p>
                  </a:txBody>
                  <a:tcPr marL="0" marR="123996" marT="134749" marB="3719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r>
                        <a:rPr lang="en-US" sz="2000" kern="1200" cap="none" spc="0" dirty="0">
                          <a:solidFill>
                            <a:schemeClr val="tx1"/>
                          </a:solidFill>
                          <a:latin typeface="Times New Roman" panose="02020603050405020304" pitchFamily="18" charset="0"/>
                          <a:ea typeface="+mn-ea"/>
                          <a:cs typeface="Times New Roman" panose="02020603050405020304" pitchFamily="18" charset="0"/>
                        </a:rPr>
                        <a:t>0.08213</a:t>
                      </a:r>
                    </a:p>
                  </a:txBody>
                  <a:tcPr marL="0" marR="123996" marT="134749" marB="3719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r>
                        <a:rPr lang="en-US" sz="2000" kern="1200" cap="none" spc="0">
                          <a:solidFill>
                            <a:schemeClr val="tx1"/>
                          </a:solidFill>
                          <a:latin typeface="Times New Roman" panose="02020603050405020304" pitchFamily="18" charset="0"/>
                          <a:ea typeface="+mn-ea"/>
                          <a:cs typeface="Times New Roman" panose="02020603050405020304" pitchFamily="18" charset="0"/>
                        </a:rPr>
                        <a:t>0.50952</a:t>
                      </a:r>
                    </a:p>
                  </a:txBody>
                  <a:tcPr marL="0" marR="123996" marT="134749" marB="3719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r>
                        <a:rPr lang="en-US" sz="2000" kern="1200" cap="none" spc="0">
                          <a:solidFill>
                            <a:schemeClr val="tx1"/>
                          </a:solidFill>
                          <a:latin typeface="Times New Roman" panose="02020603050405020304" pitchFamily="18" charset="0"/>
                          <a:ea typeface="+mn-ea"/>
                          <a:cs typeface="Times New Roman" panose="02020603050405020304" pitchFamily="18" charset="0"/>
                        </a:rPr>
                        <a:t>0.03724</a:t>
                      </a:r>
                    </a:p>
                  </a:txBody>
                  <a:tcPr marL="0" marR="123996" marT="134749" marB="3719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50528165"/>
                  </a:ext>
                </a:extLst>
              </a:tr>
              <a:tr h="844573">
                <a:tc>
                  <a:txBody>
                    <a:bodyPr/>
                    <a:lstStyle/>
                    <a:p>
                      <a:pPr marL="0" algn="ctr" defTabSz="914400" rtl="0" eaLnBrk="1" latinLnBrk="0" hangingPunct="1"/>
                      <a:r>
                        <a:rPr lang="en-US" sz="2000" kern="1200" cap="none" spc="0">
                          <a:solidFill>
                            <a:schemeClr val="tx1"/>
                          </a:solidFill>
                          <a:latin typeface="Times New Roman" panose="02020603050405020304" pitchFamily="18" charset="0"/>
                          <a:ea typeface="+mn-ea"/>
                          <a:cs typeface="Times New Roman" panose="02020603050405020304" pitchFamily="18" charset="0"/>
                        </a:rPr>
                        <a:t>SARIMA</a:t>
                      </a:r>
                    </a:p>
                  </a:txBody>
                  <a:tcPr marL="0" marR="123996" marT="134749" marB="3719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r>
                        <a:rPr lang="en-US" sz="2000" kern="1200" cap="none" spc="0">
                          <a:solidFill>
                            <a:schemeClr val="tx1"/>
                          </a:solidFill>
                          <a:latin typeface="Times New Roman" panose="02020603050405020304" pitchFamily="18" charset="0"/>
                          <a:ea typeface="+mn-ea"/>
                          <a:cs typeface="Times New Roman" panose="02020603050405020304" pitchFamily="18" charset="0"/>
                        </a:rPr>
                        <a:t>0.29904</a:t>
                      </a:r>
                    </a:p>
                  </a:txBody>
                  <a:tcPr marL="0" marR="123996" marT="134749" marB="3719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r>
                        <a:rPr lang="en-US" sz="2000" kern="1200" cap="none" spc="0">
                          <a:solidFill>
                            <a:schemeClr val="tx1"/>
                          </a:solidFill>
                          <a:latin typeface="Times New Roman" panose="02020603050405020304" pitchFamily="18" charset="0"/>
                          <a:ea typeface="+mn-ea"/>
                          <a:cs typeface="Times New Roman" panose="02020603050405020304" pitchFamily="18" charset="0"/>
                        </a:rPr>
                        <a:t>0.52337</a:t>
                      </a:r>
                    </a:p>
                  </a:txBody>
                  <a:tcPr marL="0" marR="123996" marT="134749" marB="3719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r>
                        <a:rPr lang="en-US" sz="2000" kern="1200" cap="none" spc="0" dirty="0">
                          <a:solidFill>
                            <a:schemeClr val="tx1"/>
                          </a:solidFill>
                          <a:latin typeface="Times New Roman" panose="02020603050405020304" pitchFamily="18" charset="0"/>
                          <a:ea typeface="+mn-ea"/>
                          <a:cs typeface="Times New Roman" panose="02020603050405020304" pitchFamily="18" charset="0"/>
                        </a:rPr>
                        <a:t>0.16785</a:t>
                      </a:r>
                    </a:p>
                  </a:txBody>
                  <a:tcPr marL="0" marR="123996" marT="134749" marB="3719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39940906"/>
                  </a:ext>
                </a:extLst>
              </a:tr>
            </a:tbl>
          </a:graphicData>
        </a:graphic>
      </p:graphicFrame>
    </p:spTree>
    <p:extLst>
      <p:ext uri="{BB962C8B-B14F-4D97-AF65-F5344CB8AC3E}">
        <p14:creationId xmlns:p14="http://schemas.microsoft.com/office/powerpoint/2010/main" val="4185398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84AFA6-1F42-46B1-4064-B491E2A7E796}"/>
              </a:ext>
            </a:extLst>
          </p:cNvPr>
          <p:cNvSpPr>
            <a:spLocks noGrp="1"/>
          </p:cNvSpPr>
          <p:nvPr>
            <p:ph type="title"/>
          </p:nvPr>
        </p:nvSpPr>
        <p:spPr>
          <a:xfrm>
            <a:off x="838200" y="43879"/>
            <a:ext cx="10515600" cy="354721"/>
          </a:xfrm>
        </p:spPr>
        <p:txBody>
          <a:bodyPr>
            <a:noAutofit/>
          </a:bodyPr>
          <a:lstStyle/>
          <a:p>
            <a:pPr algn="ct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Forecast</a:t>
            </a:r>
          </a:p>
        </p:txBody>
      </p:sp>
      <p:pic>
        <p:nvPicPr>
          <p:cNvPr id="6" name="Picture 5">
            <a:extLst>
              <a:ext uri="{FF2B5EF4-FFF2-40B4-BE49-F238E27FC236}">
                <a16:creationId xmlns:a16="http://schemas.microsoft.com/office/drawing/2014/main" id="{92F6429C-986D-7AE7-0BFC-F1FFAA1D0F76}"/>
              </a:ext>
            </a:extLst>
          </p:cNvPr>
          <p:cNvPicPr>
            <a:picLocks noChangeAspect="1"/>
          </p:cNvPicPr>
          <p:nvPr/>
        </p:nvPicPr>
        <p:blipFill rotWithShape="1">
          <a:blip r:embed="rId2"/>
          <a:srcRect l="7865" t="24078" r="19563"/>
          <a:stretch/>
        </p:blipFill>
        <p:spPr>
          <a:xfrm>
            <a:off x="838200" y="712350"/>
            <a:ext cx="5257800" cy="1794511"/>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7724C6C4-4607-254D-BC84-599628D960F0}"/>
              </a:ext>
            </a:extLst>
          </p:cNvPr>
          <p:cNvPicPr>
            <a:picLocks noChangeAspect="1"/>
          </p:cNvPicPr>
          <p:nvPr/>
        </p:nvPicPr>
        <p:blipFill rotWithShape="1">
          <a:blip r:embed="rId3"/>
          <a:srcRect t="2780" r="9424"/>
          <a:stretch/>
        </p:blipFill>
        <p:spPr>
          <a:xfrm>
            <a:off x="838200" y="2919884"/>
            <a:ext cx="5257800" cy="1794511"/>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5C95F85A-260E-B243-7716-D4790344A8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5043902"/>
            <a:ext cx="5257800" cy="1814098"/>
          </a:xfrm>
          <a:prstGeom prst="rect">
            <a:avLst/>
          </a:prstGeom>
          <a:ln>
            <a:noFill/>
          </a:ln>
          <a:effectLst>
            <a:outerShdw blurRad="190500" algn="tl" rotWithShape="0">
              <a:srgbClr val="000000">
                <a:alpha val="70000"/>
              </a:srgbClr>
            </a:outerShdw>
          </a:effectLst>
        </p:spPr>
      </p:pic>
      <p:sp>
        <p:nvSpPr>
          <p:cNvPr id="10" name="Rectangle: Rounded Corners 9">
            <a:extLst>
              <a:ext uri="{FF2B5EF4-FFF2-40B4-BE49-F238E27FC236}">
                <a16:creationId xmlns:a16="http://schemas.microsoft.com/office/drawing/2014/main" id="{756AEDD9-F740-3F32-8A00-881D9FC61743}"/>
              </a:ext>
            </a:extLst>
          </p:cNvPr>
          <p:cNvSpPr/>
          <p:nvPr/>
        </p:nvSpPr>
        <p:spPr>
          <a:xfrm>
            <a:off x="1635058" y="418290"/>
            <a:ext cx="3664084" cy="256444"/>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Positive Sentiment Forecast</a:t>
            </a:r>
          </a:p>
        </p:txBody>
      </p:sp>
      <p:sp>
        <p:nvSpPr>
          <p:cNvPr id="11" name="Rectangle: Rounded Corners 10">
            <a:extLst>
              <a:ext uri="{FF2B5EF4-FFF2-40B4-BE49-F238E27FC236}">
                <a16:creationId xmlns:a16="http://schemas.microsoft.com/office/drawing/2014/main" id="{356FD6F5-1698-B399-FF23-C17B910BAF1C}"/>
              </a:ext>
            </a:extLst>
          </p:cNvPr>
          <p:cNvSpPr/>
          <p:nvPr/>
        </p:nvSpPr>
        <p:spPr>
          <a:xfrm>
            <a:off x="1635058" y="2594878"/>
            <a:ext cx="3664084" cy="256444"/>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Negative Sentiment Forecast</a:t>
            </a:r>
          </a:p>
        </p:txBody>
      </p:sp>
      <p:sp>
        <p:nvSpPr>
          <p:cNvPr id="12" name="Rectangle: Rounded Corners 11">
            <a:extLst>
              <a:ext uri="{FF2B5EF4-FFF2-40B4-BE49-F238E27FC236}">
                <a16:creationId xmlns:a16="http://schemas.microsoft.com/office/drawing/2014/main" id="{33D73B06-8897-0D2E-7ED0-61DF7C99575D}"/>
              </a:ext>
            </a:extLst>
          </p:cNvPr>
          <p:cNvSpPr/>
          <p:nvPr/>
        </p:nvSpPr>
        <p:spPr>
          <a:xfrm>
            <a:off x="1635058" y="4743578"/>
            <a:ext cx="3664084" cy="256444"/>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Neutral Sentiment Forecast</a:t>
            </a:r>
          </a:p>
        </p:txBody>
      </p:sp>
      <p:pic>
        <p:nvPicPr>
          <p:cNvPr id="13" name="Picture 12">
            <a:extLst>
              <a:ext uri="{FF2B5EF4-FFF2-40B4-BE49-F238E27FC236}">
                <a16:creationId xmlns:a16="http://schemas.microsoft.com/office/drawing/2014/main" id="{C6FA7D46-8338-91D7-7011-966282C81C90}"/>
              </a:ext>
            </a:extLst>
          </p:cNvPr>
          <p:cNvPicPr>
            <a:picLocks noChangeAspect="1"/>
          </p:cNvPicPr>
          <p:nvPr/>
        </p:nvPicPr>
        <p:blipFill rotWithShape="1">
          <a:blip r:embed="rId3"/>
          <a:srcRect t="2780" r="9424"/>
          <a:stretch/>
        </p:blipFill>
        <p:spPr>
          <a:xfrm>
            <a:off x="838200" y="2890701"/>
            <a:ext cx="5257800" cy="1798031"/>
          </a:xfrm>
          <a:prstGeom prst="rect">
            <a:avLst/>
          </a:prstGeom>
          <a:ln>
            <a:noFill/>
          </a:ln>
          <a:effectLst>
            <a:outerShdw blurRad="190500" algn="tl" rotWithShape="0">
              <a:srgbClr val="000000">
                <a:alpha val="70000"/>
              </a:srgbClr>
            </a:outerShdw>
          </a:effectLst>
        </p:spPr>
      </p:pic>
      <p:sp>
        <p:nvSpPr>
          <p:cNvPr id="14" name="Rectangle: Rounded Corners 13">
            <a:extLst>
              <a:ext uri="{FF2B5EF4-FFF2-40B4-BE49-F238E27FC236}">
                <a16:creationId xmlns:a16="http://schemas.microsoft.com/office/drawing/2014/main" id="{D5AD0B60-7F7F-F11F-81D1-FD8B5D188A39}"/>
              </a:ext>
            </a:extLst>
          </p:cNvPr>
          <p:cNvSpPr/>
          <p:nvPr/>
        </p:nvSpPr>
        <p:spPr>
          <a:xfrm>
            <a:off x="6892858" y="712116"/>
            <a:ext cx="4460942" cy="1794511"/>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Positive Sentiment Forecast</a:t>
            </a:r>
          </a:p>
          <a:p>
            <a:pPr marL="285750" indent="-285750" algn="ctr">
              <a:buFont typeface="Wingdings" panose="05000000000000000000" pitchFamily="2" charset="2"/>
              <a:buChar char="Ø"/>
            </a:pPr>
            <a:r>
              <a:rPr lang="en-US" b="0" i="0" dirty="0">
                <a:solidFill>
                  <a:srgbClr val="000000"/>
                </a:solidFill>
                <a:effectLst/>
                <a:latin typeface="Times New Roman" panose="02020603050405020304" pitchFamily="18" charset="0"/>
                <a:cs typeface="Times New Roman" panose="02020603050405020304" pitchFamily="18" charset="0"/>
              </a:rPr>
              <a:t>Here is our future prediction for 2 years and it indicates that the positive review will be constant. The positive rating would be near 4.9.</a:t>
            </a:r>
            <a:endPar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F2B21511-EFC3-8E77-3555-01B9447CC1D1}"/>
              </a:ext>
            </a:extLst>
          </p:cNvPr>
          <p:cNvSpPr/>
          <p:nvPr/>
        </p:nvSpPr>
        <p:spPr>
          <a:xfrm>
            <a:off x="6892858" y="2890701"/>
            <a:ext cx="4460942" cy="1794511"/>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Negative Sentiment Forecast</a:t>
            </a:r>
          </a:p>
          <a:p>
            <a:pPr marL="285750" indent="-285750" algn="ctr">
              <a:buFont typeface="Wingdings" panose="05000000000000000000" pitchFamily="2" charset="2"/>
              <a:buChar char="Ø"/>
            </a:pPr>
            <a:r>
              <a:rPr lang="en-US" sz="2000" b="0" i="0" dirty="0">
                <a:solidFill>
                  <a:srgbClr val="000000"/>
                </a:solidFill>
                <a:effectLst/>
                <a:latin typeface="Times New Roman" panose="02020603050405020304" pitchFamily="18" charset="0"/>
                <a:cs typeface="Times New Roman" panose="02020603050405020304" pitchFamily="18" charset="0"/>
              </a:rPr>
              <a:t>Here is our future prediction for 2 years and </a:t>
            </a:r>
            <a:r>
              <a:rPr lang="en-US" sz="2000" dirty="0">
                <a:solidFill>
                  <a:srgbClr val="000000"/>
                </a:solidFill>
                <a:latin typeface="Times New Roman" panose="02020603050405020304" pitchFamily="18" charset="0"/>
                <a:cs typeface="Times New Roman" panose="02020603050405020304" pitchFamily="18" charset="0"/>
              </a:rPr>
              <a:t>it </a:t>
            </a:r>
            <a:r>
              <a:rPr lang="en-US" sz="2000" b="0" i="0" dirty="0">
                <a:solidFill>
                  <a:srgbClr val="000000"/>
                </a:solidFill>
                <a:effectLst/>
                <a:latin typeface="Times New Roman" panose="02020603050405020304" pitchFamily="18" charset="0"/>
                <a:cs typeface="Times New Roman" panose="02020603050405020304" pitchFamily="18" charset="0"/>
              </a:rPr>
              <a:t>indicates that the Negative review will  increase.</a:t>
            </a:r>
            <a:endParaRPr lang="en-US"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BE9684CA-878A-C38A-D75B-374C0925C283}"/>
              </a:ext>
            </a:extLst>
          </p:cNvPr>
          <p:cNvSpPr/>
          <p:nvPr/>
        </p:nvSpPr>
        <p:spPr>
          <a:xfrm>
            <a:off x="6892858" y="5000023"/>
            <a:ext cx="4460942" cy="1814098"/>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Neutral Sentiment Forecast</a:t>
            </a:r>
          </a:p>
          <a:p>
            <a:pPr marL="285750" indent="-285750" algn="ctr">
              <a:buFont typeface="Wingdings" panose="05000000000000000000" pitchFamily="2" charset="2"/>
              <a:buChar char="Ø"/>
            </a:pPr>
            <a:r>
              <a:rPr lang="en-US" sz="2000" b="0" i="0" dirty="0">
                <a:solidFill>
                  <a:srgbClr val="000000"/>
                </a:solidFill>
                <a:effectLst/>
                <a:latin typeface="Times New Roman" panose="02020603050405020304" pitchFamily="18" charset="0"/>
                <a:cs typeface="Times New Roman" panose="02020603050405020304" pitchFamily="18" charset="0"/>
              </a:rPr>
              <a:t>Here is our future prediction for 2 years and </a:t>
            </a:r>
            <a:r>
              <a:rPr lang="en-US" sz="2000" dirty="0">
                <a:solidFill>
                  <a:srgbClr val="000000"/>
                </a:solidFill>
                <a:latin typeface="Times New Roman" panose="02020603050405020304" pitchFamily="18" charset="0"/>
                <a:cs typeface="Times New Roman" panose="02020603050405020304" pitchFamily="18" charset="0"/>
              </a:rPr>
              <a:t>it </a:t>
            </a:r>
            <a:r>
              <a:rPr lang="en-US" sz="2000" b="0" i="0" dirty="0">
                <a:solidFill>
                  <a:srgbClr val="000000"/>
                </a:solidFill>
                <a:effectLst/>
                <a:latin typeface="Times New Roman" panose="02020603050405020304" pitchFamily="18" charset="0"/>
                <a:cs typeface="Times New Roman" panose="02020603050405020304" pitchFamily="18" charset="0"/>
              </a:rPr>
              <a:t>indicates that the Neutral review will  increase over the period.</a:t>
            </a:r>
            <a:endParaRPr lang="en-US"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3253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B66638-E0BA-24B9-E30F-CF40E73FDC24}"/>
              </a:ext>
            </a:extLst>
          </p:cNvPr>
          <p:cNvSpPr>
            <a:spLocks noGrp="1"/>
          </p:cNvSpPr>
          <p:nvPr>
            <p:ph type="title"/>
          </p:nvPr>
        </p:nvSpPr>
        <p:spPr/>
        <p:txBody>
          <a:bodyPr>
            <a:normAutofit/>
          </a:bodyPr>
          <a:lstStyle/>
          <a:p>
            <a:r>
              <a:rPr lang="en-US" sz="4800" b="1">
                <a:ln w="0"/>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Recommendation</a:t>
            </a:r>
            <a:endParaRPr lang="en-US" sz="4800" b="1" dirty="0">
              <a:ln w="0"/>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
        <p:nvSpPr>
          <p:cNvPr id="4" name="Content Placeholder 3">
            <a:extLst>
              <a:ext uri="{FF2B5EF4-FFF2-40B4-BE49-F238E27FC236}">
                <a16:creationId xmlns:a16="http://schemas.microsoft.com/office/drawing/2014/main" id="{5572CCB2-48BC-D3CE-F648-5027A9DFE65D}"/>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To avoid the decrease in sale we can improve the quality of a product by initializing new innovative or custom themes.</a:t>
            </a:r>
          </a:p>
          <a:p>
            <a:r>
              <a:rPr lang="en-US" dirty="0">
                <a:latin typeface="Times New Roman" panose="02020603050405020304" pitchFamily="18" charset="0"/>
                <a:cs typeface="Times New Roman" panose="02020603050405020304" pitchFamily="18" charset="0"/>
              </a:rPr>
              <a:t>we can apply some discounts and offers on the product</a:t>
            </a:r>
          </a:p>
          <a:p>
            <a:r>
              <a:rPr lang="en-US" dirty="0">
                <a:latin typeface="Times New Roman" panose="02020603050405020304" pitchFamily="18" charset="0"/>
                <a:cs typeface="Times New Roman" panose="02020603050405020304" pitchFamily="18" charset="0"/>
              </a:rPr>
              <a:t>or fast action  we would suggest manufacture company  to keep hold on the production  of this products for a while</a:t>
            </a:r>
          </a:p>
        </p:txBody>
      </p:sp>
    </p:spTree>
    <p:extLst>
      <p:ext uri="{BB962C8B-B14F-4D97-AF65-F5344CB8AC3E}">
        <p14:creationId xmlns:p14="http://schemas.microsoft.com/office/powerpoint/2010/main" val="31199343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404EE-85D6-B97B-F3FB-17F73E3BF016}"/>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628522CA-1442-37DB-0CCA-1C2B2E8A38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020"/>
            <a:ext cx="12202111" cy="6853980"/>
          </a:xfrm>
        </p:spPr>
      </p:pic>
      <p:sp>
        <p:nvSpPr>
          <p:cNvPr id="4" name="AutoShape 2">
            <a:extLst>
              <a:ext uri="{FF2B5EF4-FFF2-40B4-BE49-F238E27FC236}">
                <a16:creationId xmlns:a16="http://schemas.microsoft.com/office/drawing/2014/main" id="{7687B23D-0807-55EF-C114-C16D19676CB4}"/>
              </a:ext>
            </a:extLst>
          </p:cNvPr>
          <p:cNvSpPr>
            <a:spLocks noChangeAspect="1" noChangeArrowheads="1"/>
          </p:cNvSpPr>
          <p:nvPr/>
        </p:nvSpPr>
        <p:spPr bwMode="auto">
          <a:xfrm>
            <a:off x="4643718" y="355450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26492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71E74044-4AC8-8C20-FC42-E9C952732F0F}"/>
              </a:ext>
            </a:extLst>
          </p:cNvPr>
          <p:cNvSpPr>
            <a:spLocks noGrp="1"/>
          </p:cNvSpPr>
          <p:nvPr>
            <p:ph sz="half" idx="2"/>
          </p:nvPr>
        </p:nvSpPr>
        <p:spPr>
          <a:xfrm>
            <a:off x="510483" y="1996701"/>
            <a:ext cx="5157787" cy="2864593"/>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Inventory Optimization and Demand Forecasting Optimize inventory management by identifying the product categories (clustering as an outcome of text processing) on the customer review data. Predict what kind of products could be in demand (Time Series Analysis).</a:t>
            </a:r>
          </a:p>
        </p:txBody>
      </p:sp>
      <p:sp>
        <p:nvSpPr>
          <p:cNvPr id="10" name="Text Placeholder 9">
            <a:extLst>
              <a:ext uri="{FF2B5EF4-FFF2-40B4-BE49-F238E27FC236}">
                <a16:creationId xmlns:a16="http://schemas.microsoft.com/office/drawing/2014/main" id="{4BE278EB-069E-F2CA-3349-3AE1B1D57377}"/>
              </a:ext>
            </a:extLst>
          </p:cNvPr>
          <p:cNvSpPr>
            <a:spLocks noGrp="1"/>
          </p:cNvSpPr>
          <p:nvPr>
            <p:ph type="body" idx="1"/>
          </p:nvPr>
        </p:nvSpPr>
        <p:spPr>
          <a:xfrm>
            <a:off x="415030" y="1019112"/>
            <a:ext cx="5157787" cy="595683"/>
          </a:xfrm>
        </p:spPr>
        <p:txBody>
          <a:bodyPr>
            <a:noAutofit/>
          </a:bodyPr>
          <a:lstStyle/>
          <a:p>
            <a:pPr algn="ctr"/>
            <a:r>
              <a:rPr lang="en-US" sz="3200" dirty="0">
                <a:latin typeface="Times New Roman" panose="02020603050405020304" pitchFamily="18" charset="0"/>
                <a:cs typeface="Times New Roman" panose="02020603050405020304" pitchFamily="18" charset="0"/>
              </a:rPr>
              <a:t>Problem Statement</a:t>
            </a:r>
          </a:p>
        </p:txBody>
      </p:sp>
      <p:sp>
        <p:nvSpPr>
          <p:cNvPr id="12" name="Text Placeholder 11">
            <a:extLst>
              <a:ext uri="{FF2B5EF4-FFF2-40B4-BE49-F238E27FC236}">
                <a16:creationId xmlns:a16="http://schemas.microsoft.com/office/drawing/2014/main" id="{479912D4-1C0A-4BB3-41D7-8B3677412EA6}"/>
              </a:ext>
            </a:extLst>
          </p:cNvPr>
          <p:cNvSpPr>
            <a:spLocks noGrp="1"/>
          </p:cNvSpPr>
          <p:nvPr>
            <p:ph type="body" sz="quarter" idx="3"/>
          </p:nvPr>
        </p:nvSpPr>
        <p:spPr>
          <a:xfrm>
            <a:off x="6204155" y="1019111"/>
            <a:ext cx="5183188" cy="595684"/>
          </a:xfrm>
        </p:spPr>
        <p:txBody>
          <a:bodyPr>
            <a:noAutofit/>
          </a:bodyPr>
          <a:lstStyle/>
          <a:p>
            <a:pPr algn="ctr"/>
            <a:r>
              <a:rPr lang="en-US" sz="3200" dirty="0">
                <a:latin typeface="Times New Roman" panose="02020603050405020304" pitchFamily="18" charset="0"/>
                <a:cs typeface="Times New Roman" panose="02020603050405020304" pitchFamily="18" charset="0"/>
              </a:rPr>
              <a:t> Project Objective </a:t>
            </a:r>
          </a:p>
        </p:txBody>
      </p:sp>
      <p:sp>
        <p:nvSpPr>
          <p:cNvPr id="13" name="Content Placeholder 12">
            <a:extLst>
              <a:ext uri="{FF2B5EF4-FFF2-40B4-BE49-F238E27FC236}">
                <a16:creationId xmlns:a16="http://schemas.microsoft.com/office/drawing/2014/main" id="{1D131CCD-3038-69B4-DC4B-751D308464CE}"/>
              </a:ext>
            </a:extLst>
          </p:cNvPr>
          <p:cNvSpPr>
            <a:spLocks noGrp="1"/>
          </p:cNvSpPr>
          <p:nvPr>
            <p:ph sz="quarter" idx="4"/>
          </p:nvPr>
        </p:nvSpPr>
        <p:spPr>
          <a:xfrm>
            <a:off x="6498329" y="1996701"/>
            <a:ext cx="5183188" cy="2864593"/>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To develop an automated system to analyze and monitor an enormous number of reviews. By monitoring the entire review history, analyze tone, language, keywords, and trends over time to provide valuable insights that increase the success rate of existing and new products and marketing campaigns.</a:t>
            </a:r>
          </a:p>
        </p:txBody>
      </p:sp>
      <p:cxnSp>
        <p:nvCxnSpPr>
          <p:cNvPr id="17" name="Straight Connector 16">
            <a:extLst>
              <a:ext uri="{FF2B5EF4-FFF2-40B4-BE49-F238E27FC236}">
                <a16:creationId xmlns:a16="http://schemas.microsoft.com/office/drawing/2014/main" id="{A78C2302-908C-26AE-ECCA-EB42C396113C}"/>
              </a:ext>
            </a:extLst>
          </p:cNvPr>
          <p:cNvCxnSpPr/>
          <p:nvPr/>
        </p:nvCxnSpPr>
        <p:spPr>
          <a:xfrm>
            <a:off x="5987846" y="68094"/>
            <a:ext cx="0" cy="67899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315B148-BF44-4754-66CD-39EBB9F4CFD1}"/>
              </a:ext>
            </a:extLst>
          </p:cNvPr>
          <p:cNvCxnSpPr/>
          <p:nvPr/>
        </p:nvCxnSpPr>
        <p:spPr>
          <a:xfrm>
            <a:off x="0" y="1692613"/>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440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AD65F676-4200-FF9E-42E7-97413CE505D9}"/>
              </a:ext>
            </a:extLst>
          </p:cNvPr>
          <p:cNvSpPr>
            <a:spLocks noGrp="1"/>
          </p:cNvSpPr>
          <p:nvPr>
            <p:ph type="title"/>
          </p:nvPr>
        </p:nvSpPr>
        <p:spPr>
          <a:xfrm>
            <a:off x="630936" y="502920"/>
            <a:ext cx="3419856" cy="1463040"/>
          </a:xfrm>
        </p:spPr>
        <p:txBody>
          <a:bodyPr vert="horz" lIns="91440" tIns="45720" rIns="91440" bIns="45720" rtlCol="0" anchor="ctr">
            <a:noAutofit/>
          </a:bodyPr>
          <a:lstStyle/>
          <a:p>
            <a:pPr algn="ctr"/>
            <a:r>
              <a:rPr lang="en-US"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Preprocessing </a:t>
            </a:r>
          </a:p>
        </p:txBody>
      </p:sp>
      <p:sp>
        <p:nvSpPr>
          <p:cNvPr id="2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083FDB9A-A5FC-C30C-49EC-B562A8ABF58B}"/>
              </a:ext>
            </a:extLst>
          </p:cNvPr>
          <p:cNvSpPr>
            <a:spLocks noGrp="1"/>
          </p:cNvSpPr>
          <p:nvPr>
            <p:ph sz="half" idx="1"/>
          </p:nvPr>
        </p:nvSpPr>
        <p:spPr>
          <a:xfrm>
            <a:off x="4654295" y="502920"/>
            <a:ext cx="6894576" cy="1463040"/>
          </a:xfrm>
        </p:spPr>
        <p:txBody>
          <a:bodyPr vert="horz" lIns="91440" tIns="45720" rIns="91440" bIns="45720" rtlCol="0" anchor="ctr">
            <a:normAutofit/>
          </a:bodyPr>
          <a:lstStyle/>
          <a:p>
            <a:r>
              <a:rPr lang="en-US" sz="1700" dirty="0">
                <a:latin typeface="Times New Roman" panose="02020603050405020304" pitchFamily="18" charset="0"/>
                <a:cs typeface="Times New Roman" panose="02020603050405020304" pitchFamily="18" charset="0"/>
              </a:rPr>
              <a:t>Giving Missing value Treatments </a:t>
            </a:r>
          </a:p>
          <a:p>
            <a:r>
              <a:rPr lang="en-US" sz="1700" dirty="0">
                <a:latin typeface="Times New Roman" panose="02020603050405020304" pitchFamily="18" charset="0"/>
                <a:cs typeface="Times New Roman" panose="02020603050405020304" pitchFamily="18" charset="0"/>
              </a:rPr>
              <a:t>Deleting all duplicate Values </a:t>
            </a:r>
          </a:p>
          <a:p>
            <a:r>
              <a:rPr lang="en-US" sz="1700" dirty="0">
                <a:latin typeface="Times New Roman" panose="02020603050405020304" pitchFamily="18" charset="0"/>
                <a:cs typeface="Times New Roman" panose="02020603050405020304" pitchFamily="18" charset="0"/>
              </a:rPr>
              <a:t>Removing all Unnecessary columns </a:t>
            </a:r>
          </a:p>
          <a:p>
            <a:r>
              <a:rPr lang="en-US" sz="1700" dirty="0">
                <a:latin typeface="Times New Roman" panose="02020603050405020304" pitchFamily="18" charset="0"/>
                <a:cs typeface="Times New Roman" panose="02020603050405020304" pitchFamily="18" charset="0"/>
              </a:rPr>
              <a:t>Adding new columns REVIEW Merging  ReviewText+Summary Columns</a:t>
            </a:r>
          </a:p>
        </p:txBody>
      </p:sp>
      <p:pic>
        <p:nvPicPr>
          <p:cNvPr id="11" name="Content Placeholder 10" descr="Graphical user interface&#10;&#10;Description automatically generated">
            <a:extLst>
              <a:ext uri="{FF2B5EF4-FFF2-40B4-BE49-F238E27FC236}">
                <a16:creationId xmlns:a16="http://schemas.microsoft.com/office/drawing/2014/main" id="{D26AF315-57B8-C809-0BF1-83C36AEC9FB2}"/>
              </a:ext>
            </a:extLst>
          </p:cNvPr>
          <p:cNvPicPr>
            <a:picLocks noGrp="1" noChangeAspect="1"/>
          </p:cNvPicPr>
          <p:nvPr>
            <p:ph sz="half" idx="2"/>
          </p:nvPr>
        </p:nvPicPr>
        <p:blipFill>
          <a:blip r:embed="rId2"/>
          <a:stretch>
            <a:fillRect/>
          </a:stretch>
        </p:blipFill>
        <p:spPr>
          <a:xfrm>
            <a:off x="630936" y="2755749"/>
            <a:ext cx="10917936" cy="3029726"/>
          </a:xfrm>
          <a:prstGeom prst="rect">
            <a:avLst/>
          </a:prstGeom>
        </p:spPr>
      </p:pic>
      <p:sp>
        <p:nvSpPr>
          <p:cNvPr id="12" name="Rectangle: Rounded Corners 11">
            <a:extLst>
              <a:ext uri="{FF2B5EF4-FFF2-40B4-BE49-F238E27FC236}">
                <a16:creationId xmlns:a16="http://schemas.microsoft.com/office/drawing/2014/main" id="{E348CA95-C37C-68D7-96EB-9317D9A79734}"/>
              </a:ext>
            </a:extLst>
          </p:cNvPr>
          <p:cNvSpPr/>
          <p:nvPr/>
        </p:nvSpPr>
        <p:spPr>
          <a:xfrm>
            <a:off x="4825308" y="2383277"/>
            <a:ext cx="2529192" cy="37247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b="1" dirty="0">
                <a:solidFill>
                  <a:srgbClr val="212121"/>
                </a:solidFill>
                <a:effectLst/>
                <a:latin typeface="Times New Roman" panose="02020603050405020304" pitchFamily="18" charset="0"/>
                <a:ea typeface="MS Mincho" panose="02020609040205080304" pitchFamily="49" charset="-128"/>
                <a:cs typeface="Times New Roman" panose="02020603050405020304" pitchFamily="18" charset="0"/>
              </a:rPr>
              <a:t>221848 rows and 10 columns</a:t>
            </a:r>
            <a:endParaRPr lang="en-US" sz="1400" b="1" dirty="0">
              <a:solidFill>
                <a:srgbClr val="082A75"/>
              </a:solidFill>
              <a:effectLst/>
              <a:latin typeface="Times New Roman" panose="020206030504050203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1557018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37940BB-FBC4-492E-BD92-3B7B914D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D38CAD7-29A4-D890-5432-BBA435881CB2}"/>
              </a:ext>
            </a:extLst>
          </p:cNvPr>
          <p:cNvSpPr>
            <a:spLocks noGrp="1"/>
          </p:cNvSpPr>
          <p:nvPr>
            <p:ph type="title"/>
          </p:nvPr>
        </p:nvSpPr>
        <p:spPr>
          <a:xfrm>
            <a:off x="4407408" y="358951"/>
            <a:ext cx="5689822" cy="3892668"/>
          </a:xfrm>
        </p:spPr>
        <p:txBody>
          <a:bodyPr vert="horz" lIns="91440" tIns="45720" rIns="91440" bIns="45720" rtlCol="0" anchor="b">
            <a:normAutofit/>
          </a:bodyPr>
          <a:lstStyle/>
          <a:p>
            <a:pPr algn="ctr"/>
            <a:r>
              <a:rPr lang="en-US"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 Data Analysis (EDA)</a:t>
            </a:r>
          </a:p>
        </p:txBody>
      </p:sp>
      <p:pic>
        <p:nvPicPr>
          <p:cNvPr id="9" name="Graphic 8" descr="Statistics">
            <a:extLst>
              <a:ext uri="{FF2B5EF4-FFF2-40B4-BE49-F238E27FC236}">
                <a16:creationId xmlns:a16="http://schemas.microsoft.com/office/drawing/2014/main" id="{1B79130D-1CE4-7753-9B63-B96636EBE3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0040" y="1226248"/>
            <a:ext cx="4087368" cy="4087368"/>
          </a:xfrm>
          <a:prstGeom prst="rect">
            <a:avLst/>
          </a:prstGeom>
        </p:spPr>
      </p:pic>
      <p:sp>
        <p:nvSpPr>
          <p:cNvPr id="3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3987"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7141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D4652-B434-07F7-E18D-AAD564DB9AA1}"/>
              </a:ext>
            </a:extLst>
          </p:cNvPr>
          <p:cNvSpPr>
            <a:spLocks noGrp="1"/>
          </p:cNvSpPr>
          <p:nvPr>
            <p:ph type="title" idx="4294967295"/>
          </p:nvPr>
        </p:nvSpPr>
        <p:spPr>
          <a:xfrm>
            <a:off x="638881" y="457200"/>
            <a:ext cx="10909640" cy="1368614"/>
          </a:xfrm>
        </p:spPr>
        <p:txBody>
          <a:bodyPr vert="horz" lIns="91440" tIns="45720" rIns="91440" bIns="45720" rtlCol="0" anchor="ctr">
            <a:normAutofit/>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Top /Bottom 5 Sales of Brand </a:t>
            </a:r>
          </a:p>
        </p:txBody>
      </p:sp>
      <p:sp>
        <p:nvSpPr>
          <p:cNvPr id="18"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line chart&#10;&#10;Description automatically generated">
            <a:extLst>
              <a:ext uri="{FF2B5EF4-FFF2-40B4-BE49-F238E27FC236}">
                <a16:creationId xmlns:a16="http://schemas.microsoft.com/office/drawing/2014/main" id="{8B10EDF8-BBA1-D41D-435D-5A676B674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 y="2950669"/>
            <a:ext cx="5614416" cy="2989677"/>
          </a:xfrm>
          <a:prstGeom prst="rect">
            <a:avLst/>
          </a:prstGeom>
          <a:ln>
            <a:noFill/>
          </a:ln>
          <a:effectLst>
            <a:outerShdw blurRad="292100" dist="139700" dir="2700000" algn="tl" rotWithShape="0">
              <a:srgbClr val="333333">
                <a:alpha val="65000"/>
              </a:srgbClr>
            </a:outerShdw>
          </a:effectLst>
        </p:spPr>
      </p:pic>
      <p:pic>
        <p:nvPicPr>
          <p:cNvPr id="6" name="Picture 5" descr="Chart, bar chart&#10;&#10;Description automatically generated">
            <a:extLst>
              <a:ext uri="{FF2B5EF4-FFF2-40B4-BE49-F238E27FC236}">
                <a16:creationId xmlns:a16="http://schemas.microsoft.com/office/drawing/2014/main" id="{4BFDF742-3F9B-3212-0966-1D80AAC15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2957688"/>
            <a:ext cx="5614416" cy="2982658"/>
          </a:xfrm>
          <a:prstGeom prst="rect">
            <a:avLst/>
          </a:prstGeom>
          <a:ln>
            <a:noFill/>
          </a:ln>
          <a:effectLst>
            <a:outerShdw blurRad="292100" dist="139700" dir="2700000" algn="tl" rotWithShape="0">
              <a:srgbClr val="333333">
                <a:alpha val="65000"/>
              </a:srgbClr>
            </a:outerShdw>
          </a:effectLst>
        </p:spPr>
      </p:pic>
      <p:sp>
        <p:nvSpPr>
          <p:cNvPr id="9" name="Rectangle: Rounded Corners 8">
            <a:extLst>
              <a:ext uri="{FF2B5EF4-FFF2-40B4-BE49-F238E27FC236}">
                <a16:creationId xmlns:a16="http://schemas.microsoft.com/office/drawing/2014/main" id="{493740EC-88F9-41A6-93C3-7679856613A1}"/>
              </a:ext>
            </a:extLst>
          </p:cNvPr>
          <p:cNvSpPr/>
          <p:nvPr/>
        </p:nvSpPr>
        <p:spPr>
          <a:xfrm>
            <a:off x="6584201" y="2352556"/>
            <a:ext cx="4961106" cy="554956"/>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Brand RedSkyTrader have Lowest number of sales </a:t>
            </a:r>
          </a:p>
        </p:txBody>
      </p:sp>
      <p:sp>
        <p:nvSpPr>
          <p:cNvPr id="8" name="Rectangle: Rounded Corners 7">
            <a:extLst>
              <a:ext uri="{FF2B5EF4-FFF2-40B4-BE49-F238E27FC236}">
                <a16:creationId xmlns:a16="http://schemas.microsoft.com/office/drawing/2014/main" id="{9375B8DD-7556-03A0-D30E-39B3209DAF29}"/>
              </a:ext>
            </a:extLst>
          </p:cNvPr>
          <p:cNvSpPr/>
          <p:nvPr/>
        </p:nvSpPr>
        <p:spPr>
          <a:xfrm>
            <a:off x="646695" y="2352556"/>
            <a:ext cx="4961106" cy="554956"/>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Brand D’Addario have highest number of sales </a:t>
            </a:r>
          </a:p>
        </p:txBody>
      </p:sp>
    </p:spTree>
    <p:extLst>
      <p:ext uri="{BB962C8B-B14F-4D97-AF65-F5344CB8AC3E}">
        <p14:creationId xmlns:p14="http://schemas.microsoft.com/office/powerpoint/2010/main" val="3414192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D4652-B434-07F7-E18D-AAD564DB9AA1}"/>
              </a:ext>
            </a:extLst>
          </p:cNvPr>
          <p:cNvSpPr>
            <a:spLocks noGrp="1"/>
          </p:cNvSpPr>
          <p:nvPr>
            <p:ph type="title" idx="4294967295"/>
          </p:nvPr>
        </p:nvSpPr>
        <p:spPr>
          <a:xfrm>
            <a:off x="638881" y="457200"/>
            <a:ext cx="10909640" cy="1368614"/>
          </a:xfrm>
        </p:spPr>
        <p:txBody>
          <a:bodyPr vert="horz" lIns="91440" tIns="45720" rIns="91440" bIns="45720" rtlCol="0" anchor="ctr">
            <a:normAutofit/>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Top /Bottom 10 Product of Brand </a:t>
            </a:r>
          </a:p>
        </p:txBody>
      </p:sp>
      <p:sp>
        <p:nvSpPr>
          <p:cNvPr id="18"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93740EC-88F9-41A6-93C3-7679856613A1}"/>
              </a:ext>
            </a:extLst>
          </p:cNvPr>
          <p:cNvSpPr/>
          <p:nvPr/>
        </p:nvSpPr>
        <p:spPr>
          <a:xfrm>
            <a:off x="6584201" y="2352556"/>
            <a:ext cx="4961106" cy="554956"/>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Brand RedSkyTrader have Lowest number of Product </a:t>
            </a:r>
          </a:p>
        </p:txBody>
      </p:sp>
      <p:sp>
        <p:nvSpPr>
          <p:cNvPr id="8" name="Rectangle: Rounded Corners 7">
            <a:extLst>
              <a:ext uri="{FF2B5EF4-FFF2-40B4-BE49-F238E27FC236}">
                <a16:creationId xmlns:a16="http://schemas.microsoft.com/office/drawing/2014/main" id="{9375B8DD-7556-03A0-D30E-39B3209DAF29}"/>
              </a:ext>
            </a:extLst>
          </p:cNvPr>
          <p:cNvSpPr/>
          <p:nvPr/>
        </p:nvSpPr>
        <p:spPr>
          <a:xfrm>
            <a:off x="646695" y="2352556"/>
            <a:ext cx="4961106" cy="554956"/>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Brand D’Addario have highest number of Product </a:t>
            </a:r>
          </a:p>
        </p:txBody>
      </p:sp>
      <p:pic>
        <p:nvPicPr>
          <p:cNvPr id="5" name="Picture 4" descr="Chart, bubble chart&#10;&#10;Description automatically generated">
            <a:extLst>
              <a:ext uri="{FF2B5EF4-FFF2-40B4-BE49-F238E27FC236}">
                <a16:creationId xmlns:a16="http://schemas.microsoft.com/office/drawing/2014/main" id="{486A1A3C-FA76-314C-6D78-B3C28A391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757" y="2986779"/>
            <a:ext cx="5524979" cy="3021802"/>
          </a:xfrm>
          <a:prstGeom prst="rect">
            <a:avLst/>
          </a:prstGeom>
          <a:ln>
            <a:noFill/>
          </a:ln>
          <a:effectLst>
            <a:outerShdw blurRad="292100" dist="139700" dir="2700000" algn="tl" rotWithShape="0">
              <a:srgbClr val="333333">
                <a:alpha val="65000"/>
              </a:srgbClr>
            </a:outerShdw>
          </a:effectLst>
        </p:spPr>
      </p:pic>
      <p:pic>
        <p:nvPicPr>
          <p:cNvPr id="10" name="Picture 9" descr="Chart, bar chart&#10;&#10;Description automatically generated">
            <a:extLst>
              <a:ext uri="{FF2B5EF4-FFF2-40B4-BE49-F238E27FC236}">
                <a16:creationId xmlns:a16="http://schemas.microsoft.com/office/drawing/2014/main" id="{E39E629E-A70B-AE8C-28E6-7D027F0E0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266" y="2986779"/>
            <a:ext cx="5524979" cy="30218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0907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D4652-B434-07F7-E18D-AAD564DB9AA1}"/>
              </a:ext>
            </a:extLst>
          </p:cNvPr>
          <p:cNvSpPr>
            <a:spLocks noGrp="1"/>
          </p:cNvSpPr>
          <p:nvPr>
            <p:ph type="title" idx="4294967295"/>
          </p:nvPr>
        </p:nvSpPr>
        <p:spPr>
          <a:xfrm>
            <a:off x="638881" y="457200"/>
            <a:ext cx="10909640" cy="1368614"/>
          </a:xfrm>
        </p:spPr>
        <p:txBody>
          <a:bodyPr vert="horz" lIns="91440" tIns="45720" rIns="91440" bIns="45720" rtlCol="0" anchor="ctr">
            <a:normAutofit/>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Top /Bottom 10 Categories of Brand </a:t>
            </a:r>
          </a:p>
        </p:txBody>
      </p:sp>
      <p:sp>
        <p:nvSpPr>
          <p:cNvPr id="18"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93740EC-88F9-41A6-93C3-7679856613A1}"/>
              </a:ext>
            </a:extLst>
          </p:cNvPr>
          <p:cNvSpPr/>
          <p:nvPr/>
        </p:nvSpPr>
        <p:spPr>
          <a:xfrm>
            <a:off x="6584201" y="2352556"/>
            <a:ext cx="4961106" cy="554956"/>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Brand RedSkyTrader have Lowest number of Categories </a:t>
            </a:r>
          </a:p>
        </p:txBody>
      </p:sp>
      <p:sp>
        <p:nvSpPr>
          <p:cNvPr id="8" name="Rectangle: Rounded Corners 7">
            <a:extLst>
              <a:ext uri="{FF2B5EF4-FFF2-40B4-BE49-F238E27FC236}">
                <a16:creationId xmlns:a16="http://schemas.microsoft.com/office/drawing/2014/main" id="{9375B8DD-7556-03A0-D30E-39B3209DAF29}"/>
              </a:ext>
            </a:extLst>
          </p:cNvPr>
          <p:cNvSpPr/>
          <p:nvPr/>
        </p:nvSpPr>
        <p:spPr>
          <a:xfrm>
            <a:off x="646695" y="2352556"/>
            <a:ext cx="4961106" cy="554956"/>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Brand D’Addario have highest number of Categories </a:t>
            </a:r>
          </a:p>
        </p:txBody>
      </p:sp>
      <p:pic>
        <p:nvPicPr>
          <p:cNvPr id="4" name="Picture 3" descr="Chart, bubble chart&#10;&#10;Description automatically generated">
            <a:extLst>
              <a:ext uri="{FF2B5EF4-FFF2-40B4-BE49-F238E27FC236}">
                <a16:creationId xmlns:a16="http://schemas.microsoft.com/office/drawing/2014/main" id="{E05C8004-8889-2943-52C4-2383B0AE9A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448" y="3007323"/>
            <a:ext cx="5605595" cy="339347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72DCD7B-FE02-3B2E-73DB-A6E049885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959" y="3007323"/>
            <a:ext cx="5605595" cy="3393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9732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D4652-B434-07F7-E18D-AAD564DB9AA1}"/>
              </a:ext>
            </a:extLst>
          </p:cNvPr>
          <p:cNvSpPr>
            <a:spLocks noGrp="1"/>
          </p:cNvSpPr>
          <p:nvPr>
            <p:ph type="title" idx="4294967295"/>
          </p:nvPr>
        </p:nvSpPr>
        <p:spPr>
          <a:xfrm>
            <a:off x="638881" y="457200"/>
            <a:ext cx="10909640" cy="1368614"/>
          </a:xfrm>
        </p:spPr>
        <p:txBody>
          <a:bodyPr vert="horz" lIns="91440" tIns="45720" rIns="91440" bIns="45720" rtlCol="0" anchor="ctr">
            <a:normAutofit/>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Top /Bottom 10 Overall of Brand </a:t>
            </a:r>
          </a:p>
        </p:txBody>
      </p:sp>
      <p:sp>
        <p:nvSpPr>
          <p:cNvPr id="18"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93740EC-88F9-41A6-93C3-7679856613A1}"/>
              </a:ext>
            </a:extLst>
          </p:cNvPr>
          <p:cNvSpPr/>
          <p:nvPr/>
        </p:nvSpPr>
        <p:spPr>
          <a:xfrm>
            <a:off x="6584199" y="1974109"/>
            <a:ext cx="4961106" cy="554956"/>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Brand RedSkyTrader have Lowest number of Overall </a:t>
            </a:r>
          </a:p>
        </p:txBody>
      </p:sp>
      <p:sp>
        <p:nvSpPr>
          <p:cNvPr id="8" name="Rectangle: Rounded Corners 7">
            <a:extLst>
              <a:ext uri="{FF2B5EF4-FFF2-40B4-BE49-F238E27FC236}">
                <a16:creationId xmlns:a16="http://schemas.microsoft.com/office/drawing/2014/main" id="{9375B8DD-7556-03A0-D30E-39B3209DAF29}"/>
              </a:ext>
            </a:extLst>
          </p:cNvPr>
          <p:cNvSpPr/>
          <p:nvPr/>
        </p:nvSpPr>
        <p:spPr>
          <a:xfrm>
            <a:off x="646695" y="1974109"/>
            <a:ext cx="4961106" cy="554956"/>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Brand D’Addario have highest number of Overall </a:t>
            </a:r>
          </a:p>
        </p:txBody>
      </p:sp>
      <p:pic>
        <p:nvPicPr>
          <p:cNvPr id="5" name="Picture 4" descr="Chart, bar chart&#10;&#10;Description automatically generated">
            <a:extLst>
              <a:ext uri="{FF2B5EF4-FFF2-40B4-BE49-F238E27FC236}">
                <a16:creationId xmlns:a16="http://schemas.microsoft.com/office/drawing/2014/main" id="{94CFD3AC-39B0-F1F0-1E1E-B92D1B5FF5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1450" y="2677360"/>
            <a:ext cx="5645463" cy="2750674"/>
          </a:xfrm>
          <a:prstGeom prst="rect">
            <a:avLst/>
          </a:prstGeom>
          <a:ln>
            <a:noFill/>
          </a:ln>
          <a:effectLst>
            <a:outerShdw blurRad="292100" dist="139700" dir="2700000" algn="tl" rotWithShape="0">
              <a:srgbClr val="333333">
                <a:alpha val="65000"/>
              </a:srgbClr>
            </a:outerShdw>
          </a:effectLst>
        </p:spPr>
      </p:pic>
      <p:pic>
        <p:nvPicPr>
          <p:cNvPr id="10" name="Picture 9" descr="Chart, funnel chart&#10;&#10;Description automatically generated">
            <a:extLst>
              <a:ext uri="{FF2B5EF4-FFF2-40B4-BE49-F238E27FC236}">
                <a16:creationId xmlns:a16="http://schemas.microsoft.com/office/drawing/2014/main" id="{1DA4D7B5-098B-43F4-5A86-B06DB79F1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087" y="2677360"/>
            <a:ext cx="5645466" cy="2750674"/>
          </a:xfrm>
          <a:prstGeom prst="rect">
            <a:avLst/>
          </a:prstGeom>
          <a:ln>
            <a:noFill/>
          </a:ln>
          <a:effectLst>
            <a:outerShdw blurRad="292100" dist="139700" dir="2700000" algn="tl" rotWithShape="0">
              <a:srgbClr val="333333">
                <a:alpha val="65000"/>
              </a:srgbClr>
            </a:outerShdw>
          </a:effectLst>
        </p:spPr>
      </p:pic>
      <p:sp>
        <p:nvSpPr>
          <p:cNvPr id="11" name="Rectangle: Rounded Corners 10">
            <a:extLst>
              <a:ext uri="{FF2B5EF4-FFF2-40B4-BE49-F238E27FC236}">
                <a16:creationId xmlns:a16="http://schemas.microsoft.com/office/drawing/2014/main" id="{977E74F9-53EF-E079-8B34-6D17AACC83E1}"/>
              </a:ext>
            </a:extLst>
          </p:cNvPr>
          <p:cNvSpPr/>
          <p:nvPr/>
        </p:nvSpPr>
        <p:spPr>
          <a:xfrm>
            <a:off x="313944" y="5557891"/>
            <a:ext cx="11582969" cy="1056301"/>
          </a:xfrm>
          <a:prstGeom prst="round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Recommendation</a:t>
            </a:r>
          </a:p>
          <a:p>
            <a:pPr algn="ctr"/>
            <a:r>
              <a:rPr lang="en-US" sz="17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Brand D’Addario have the highest number of sales, Number of Product, Number of Categories and Overall(Rating).</a:t>
            </a:r>
          </a:p>
          <a:p>
            <a:pPr algn="ctr"/>
            <a:r>
              <a:rPr lang="en-US" sz="17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Brand RedSkyTrader have lowest number of sales, Number of Product, Number of Categories and Overall(Rating).</a:t>
            </a:r>
          </a:p>
        </p:txBody>
      </p:sp>
    </p:spTree>
    <p:extLst>
      <p:ext uri="{BB962C8B-B14F-4D97-AF65-F5344CB8AC3E}">
        <p14:creationId xmlns:p14="http://schemas.microsoft.com/office/powerpoint/2010/main" val="23846693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11467</TotalTime>
  <Words>1441</Words>
  <Application>Microsoft Office PowerPoint</Application>
  <PresentationFormat>Widescreen</PresentationFormat>
  <Paragraphs>370</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Algerian</vt:lpstr>
      <vt:lpstr>Arial</vt:lpstr>
      <vt:lpstr>Calibri</vt:lpstr>
      <vt:lpstr>Calibri Light</vt:lpstr>
      <vt:lpstr>Roboto</vt:lpstr>
      <vt:lpstr>Times New Roman</vt:lpstr>
      <vt:lpstr>Wingdings</vt:lpstr>
      <vt:lpstr>Office Theme</vt:lpstr>
      <vt:lpstr>Amazon Product Review Analysis</vt:lpstr>
      <vt:lpstr>Project Agenda </vt:lpstr>
      <vt:lpstr>PowerPoint Presentation</vt:lpstr>
      <vt:lpstr>Data Preprocessing </vt:lpstr>
      <vt:lpstr>Exploratory Data Analysis (EDA)</vt:lpstr>
      <vt:lpstr>Top /Bottom 5 Sales of Brand </vt:lpstr>
      <vt:lpstr>Top /Bottom 10 Product of Brand </vt:lpstr>
      <vt:lpstr>Top /Bottom 10 Categories of Brand </vt:lpstr>
      <vt:lpstr>Top /Bottom 10 Overall of Brand </vt:lpstr>
      <vt:lpstr>Text Preprocessing </vt:lpstr>
      <vt:lpstr>Sentiment Analysis</vt:lpstr>
      <vt:lpstr>Classification Models</vt:lpstr>
      <vt:lpstr>Classification Models (Imbalanced Data)</vt:lpstr>
      <vt:lpstr>PowerPoint Presentation</vt:lpstr>
      <vt:lpstr>Classification Models (SMOTE Function)</vt:lpstr>
      <vt:lpstr>Classification Models (SMOTE Function)</vt:lpstr>
      <vt:lpstr>Sentiment Prediction</vt:lpstr>
      <vt:lpstr>Separating the Sentiments </vt:lpstr>
      <vt:lpstr>INFERENCE</vt:lpstr>
      <vt:lpstr>Time Series Analysis </vt:lpstr>
      <vt:lpstr>Decomposition plot for Positive, Negative and Neutral Sentiment Analysis</vt:lpstr>
      <vt:lpstr>Positive, Negative and Neutral Sentiment ARMA, ARIMA AND SARIMA</vt:lpstr>
      <vt:lpstr>Positive, Negative and Neutral Sentiment ARMA, ARIMA AND SARIMA</vt:lpstr>
      <vt:lpstr>Forecast</vt:lpstr>
      <vt:lpstr>Recommendation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Product Review Analysis</dc:title>
  <dc:creator>Sayeed Anis Shaikh (Microland)</dc:creator>
  <cp:lastModifiedBy>Sanchit Upadhyay</cp:lastModifiedBy>
  <cp:revision>23</cp:revision>
  <dcterms:created xsi:type="dcterms:W3CDTF">2023-01-24T17:27:10Z</dcterms:created>
  <dcterms:modified xsi:type="dcterms:W3CDTF">2023-02-02T09:17:08Z</dcterms:modified>
</cp:coreProperties>
</file>